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753" r:id="rId1"/>
  </p:sldMasterIdLst>
  <p:notesMasterIdLst>
    <p:notesMasterId r:id="rId13"/>
  </p:notesMasterIdLst>
  <p:handoutMasterIdLst>
    <p:handoutMasterId r:id="rId14"/>
  </p:handoutMasterIdLst>
  <p:sldIdLst>
    <p:sldId id="262" r:id="rId2"/>
    <p:sldId id="287" r:id="rId3"/>
    <p:sldId id="288" r:id="rId4"/>
    <p:sldId id="275" r:id="rId5"/>
    <p:sldId id="290" r:id="rId6"/>
    <p:sldId id="291" r:id="rId7"/>
    <p:sldId id="292" r:id="rId8"/>
    <p:sldId id="269" r:id="rId9"/>
    <p:sldId id="289" r:id="rId10"/>
    <p:sldId id="293" r:id="rId11"/>
    <p:sldId id="276" r:id="rId12"/>
  </p:sldIdLst>
  <p:sldSz cx="12192000" cy="6858000"/>
  <p:notesSz cx="9144000" cy="6858000"/>
  <p:embeddedFontLst>
    <p:embeddedFont>
      <p:font typeface="Book Antiqua" panose="02040602050305030304" pitchFamily="18" charset="0"/>
      <p:regular r:id="rId15"/>
      <p:bold r:id="rId16"/>
      <p:italic r:id="rId17"/>
      <p:boldItalic r:id="rId18"/>
    </p:embeddedFont>
    <p:embeddedFont>
      <p:font typeface="Calibri" panose="020F0502020204030204" pitchFamily="34" charset="0"/>
      <p:regular r:id="rId19"/>
      <p:bold r:id="rId20"/>
      <p:italic r:id="rId21"/>
      <p:boldItalic r:id="rId22"/>
    </p:embeddedFont>
  </p:embeddedFontLst>
  <p:defaultTextStyle>
    <a:defPPr>
      <a:defRPr lang="it-IT"/>
    </a:defPPr>
    <a:lvl1pPr marL="0" algn="l" defTabSz="914296" rtl="0" eaLnBrk="1" latinLnBrk="0" hangingPunct="1">
      <a:defRPr sz="1800" kern="1200">
        <a:solidFill>
          <a:schemeClr val="tx1"/>
        </a:solidFill>
        <a:latin typeface="+mn-lt"/>
        <a:ea typeface="+mn-ea"/>
        <a:cs typeface="+mn-cs"/>
      </a:defRPr>
    </a:lvl1pPr>
    <a:lvl2pPr marL="457148"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5"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4" algn="l" defTabSz="91429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DEEF"/>
    <a:srgbClr val="A53010"/>
    <a:srgbClr val="C5E0B4"/>
    <a:srgbClr val="EAEFF7"/>
    <a:srgbClr val="858688"/>
    <a:srgbClr val="F9F9F9"/>
    <a:srgbClr val="F6F8F6"/>
    <a:srgbClr val="F4F6F4"/>
    <a:srgbClr val="EFF1EF"/>
    <a:srgbClr val="DEE2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3" autoAdjust="0"/>
    <p:restoredTop sz="95366" autoAdjust="0"/>
  </p:normalViewPr>
  <p:slideViewPr>
    <p:cSldViewPr snapToGrid="0">
      <p:cViewPr varScale="1">
        <p:scale>
          <a:sx n="83" d="100"/>
          <a:sy n="83" d="100"/>
        </p:scale>
        <p:origin x="102" y="3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94" d="100"/>
          <a:sy n="94" d="100"/>
        </p:scale>
        <p:origin x="205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it-IT" dirty="0">
              <a:latin typeface="Arial" panose="020B0604020202020204" pitchFamily="34" charset="0"/>
              <a:ea typeface="Verdana" panose="020B0604030504040204" pitchFamily="34" charset="0"/>
              <a:cs typeface="Arial" panose="020B0604020202020204" pitchFamily="34" charset="0"/>
            </a:endParaRPr>
          </a:p>
        </p:txBody>
      </p:sp>
      <p:sp>
        <p:nvSpPr>
          <p:cNvPr id="3" name="Segnaposto data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r>
              <a:rPr lang="it-IT" dirty="0">
                <a:latin typeface="Arial" panose="020B0604020202020204" pitchFamily="34" charset="0"/>
                <a:ea typeface="Verdana" panose="020B0604030504040204" pitchFamily="34" charset="0"/>
                <a:cs typeface="Arial" panose="020B0604020202020204" pitchFamily="34" charset="0"/>
              </a:rPr>
              <a:t>GG/MM/AAAA</a:t>
            </a:r>
          </a:p>
        </p:txBody>
      </p:sp>
      <p:sp>
        <p:nvSpPr>
          <p:cNvPr id="4" name="Segnaposto piè di pagina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it-IT" dirty="0">
              <a:latin typeface="Arial" panose="020B0604020202020204" pitchFamily="34" charset="0"/>
              <a:ea typeface="Verdana" panose="020B0604030504040204" pitchFamily="34" charset="0"/>
              <a:cs typeface="Arial" panose="020B0604020202020204" pitchFamily="34" charset="0"/>
            </a:endParaRPr>
          </a:p>
        </p:txBody>
      </p:sp>
      <p:sp>
        <p:nvSpPr>
          <p:cNvPr id="5" name="Segnaposto numero diapositiva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2A16AC6B-00E4-4508-BC8C-D8895D543C71}" type="slidenum">
              <a:rPr lang="it-IT" smtClean="0">
                <a:latin typeface="Arial" panose="020B0604020202020204" pitchFamily="34" charset="0"/>
                <a:ea typeface="Verdana" panose="020B0604030504040204" pitchFamily="34" charset="0"/>
                <a:cs typeface="Arial" panose="020B0604020202020204" pitchFamily="34" charset="0"/>
              </a:rPr>
              <a:pPr/>
              <a:t>‹N›</a:t>
            </a:fld>
            <a:endParaRPr lang="it-IT" dirty="0">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785594287"/>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defRPr>
            </a:lvl1pPr>
          </a:lstStyle>
          <a:p>
            <a:endParaRPr lang="it-IT" dirty="0"/>
          </a:p>
        </p:txBody>
      </p:sp>
      <p:sp>
        <p:nvSpPr>
          <p:cNvPr id="3" name="Segnaposto data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atin typeface="Arial" panose="020B0604020202020204" pitchFamily="34" charset="0"/>
                <a:cs typeface="Arial" panose="020B0604020202020204" pitchFamily="34" charset="0"/>
              </a:defRPr>
            </a:lvl1pPr>
          </a:lstStyle>
          <a:p>
            <a:r>
              <a:rPr lang="it-IT" dirty="0"/>
              <a:t>GG/MM/AAAA</a:t>
            </a:r>
          </a:p>
        </p:txBody>
      </p:sp>
      <p:sp>
        <p:nvSpPr>
          <p:cNvPr id="4" name="Segnaposto immagine diapositiva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Segnaposto piè di pagina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atin typeface="Arial" panose="020B0604020202020204" pitchFamily="34" charset="0"/>
                <a:cs typeface="Arial" panose="020B0604020202020204" pitchFamily="34" charset="0"/>
              </a:defRPr>
            </a:lvl1pPr>
          </a:lstStyle>
          <a:p>
            <a:endParaRPr lang="it-IT" dirty="0"/>
          </a:p>
        </p:txBody>
      </p:sp>
      <p:sp>
        <p:nvSpPr>
          <p:cNvPr id="7" name="Segnaposto numero diapositiva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atin typeface="Arial" panose="020B0604020202020204" pitchFamily="34" charset="0"/>
                <a:cs typeface="Arial" panose="020B0604020202020204" pitchFamily="34" charset="0"/>
              </a:defRPr>
            </a:lvl1pPr>
          </a:lstStyle>
          <a:p>
            <a:fld id="{D5DC97A9-5722-494F-AE43-1EE15BCBF86B}" type="slidenum">
              <a:rPr lang="it-IT" smtClean="0"/>
              <a:pPr/>
              <a:t>‹N›</a:t>
            </a:fld>
            <a:endParaRPr lang="it-IT" dirty="0"/>
          </a:p>
        </p:txBody>
      </p:sp>
    </p:spTree>
    <p:extLst>
      <p:ext uri="{BB962C8B-B14F-4D97-AF65-F5344CB8AC3E}">
        <p14:creationId xmlns:p14="http://schemas.microsoft.com/office/powerpoint/2010/main" val="3301688626"/>
      </p:ext>
    </p:extLst>
  </p:cSld>
  <p:clrMap bg1="lt1" tx1="dk1" bg2="lt2" tx2="dk2" accent1="accent1" accent2="accent2" accent3="accent3" accent4="accent4" accent5="accent5" accent6="accent6" hlink="hlink" folHlink="folHlink"/>
  <p:hf/>
  <p:notesStyle>
    <a:lvl1pPr marL="0" algn="l" defTabSz="914296"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148" algn="l" defTabSz="914296"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296" algn="l" defTabSz="914296"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445" algn="l" defTabSz="914296"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592" algn="l" defTabSz="914296"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5740" algn="l" defTabSz="914296" rtl="0" eaLnBrk="1" latinLnBrk="0" hangingPunct="1">
      <a:defRPr sz="1200" kern="1200">
        <a:solidFill>
          <a:schemeClr val="tx1"/>
        </a:solidFill>
        <a:latin typeface="+mn-lt"/>
        <a:ea typeface="+mn-ea"/>
        <a:cs typeface="+mn-cs"/>
      </a:defRPr>
    </a:lvl6pPr>
    <a:lvl7pPr marL="2742888" algn="l" defTabSz="914296" rtl="0" eaLnBrk="1" latinLnBrk="0" hangingPunct="1">
      <a:defRPr sz="1200" kern="1200">
        <a:solidFill>
          <a:schemeClr val="tx1"/>
        </a:solidFill>
        <a:latin typeface="+mn-lt"/>
        <a:ea typeface="+mn-ea"/>
        <a:cs typeface="+mn-cs"/>
      </a:defRPr>
    </a:lvl7pPr>
    <a:lvl8pPr marL="3200036" algn="l" defTabSz="914296" rtl="0" eaLnBrk="1" latinLnBrk="0" hangingPunct="1">
      <a:defRPr sz="1200" kern="1200">
        <a:solidFill>
          <a:schemeClr val="tx1"/>
        </a:solidFill>
        <a:latin typeface="+mn-lt"/>
        <a:ea typeface="+mn-ea"/>
        <a:cs typeface="+mn-cs"/>
      </a:defRPr>
    </a:lvl8pPr>
    <a:lvl9pPr marL="3657184" algn="l" defTabSz="91429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intestazione 3"/>
          <p:cNvSpPr>
            <a:spLocks noGrp="1"/>
          </p:cNvSpPr>
          <p:nvPr>
            <p:ph type="hdr" sz="quarter"/>
          </p:nvPr>
        </p:nvSpPr>
        <p:spPr/>
        <p:txBody>
          <a:bodyPr/>
          <a:lstStyle/>
          <a:p>
            <a:endParaRPr lang="it-IT" dirty="0"/>
          </a:p>
        </p:txBody>
      </p:sp>
      <p:sp>
        <p:nvSpPr>
          <p:cNvPr id="5" name="Segnaposto data 4"/>
          <p:cNvSpPr>
            <a:spLocks noGrp="1"/>
          </p:cNvSpPr>
          <p:nvPr>
            <p:ph type="dt" idx="1"/>
          </p:nvPr>
        </p:nvSpPr>
        <p:spPr/>
        <p:txBody>
          <a:bodyPr/>
          <a:lstStyle/>
          <a:p>
            <a:r>
              <a:rPr lang="it-IT"/>
              <a:t>GG/MM/AAAA</a:t>
            </a:r>
            <a:endParaRPr lang="it-IT" dirty="0"/>
          </a:p>
        </p:txBody>
      </p:sp>
      <p:sp>
        <p:nvSpPr>
          <p:cNvPr id="6" name="Segnaposto piè di pagina 5"/>
          <p:cNvSpPr>
            <a:spLocks noGrp="1"/>
          </p:cNvSpPr>
          <p:nvPr>
            <p:ph type="ftr" sz="quarter" idx="4"/>
          </p:nvPr>
        </p:nvSpPr>
        <p:spPr/>
        <p:txBody>
          <a:bodyPr/>
          <a:lstStyle/>
          <a:p>
            <a:endParaRPr lang="it-IT" dirty="0"/>
          </a:p>
        </p:txBody>
      </p:sp>
      <p:sp>
        <p:nvSpPr>
          <p:cNvPr id="7" name="Segnaposto numero diapositiva 6"/>
          <p:cNvSpPr>
            <a:spLocks noGrp="1"/>
          </p:cNvSpPr>
          <p:nvPr>
            <p:ph type="sldNum" sz="quarter" idx="5"/>
          </p:nvPr>
        </p:nvSpPr>
        <p:spPr/>
        <p:txBody>
          <a:bodyPr/>
          <a:lstStyle/>
          <a:p>
            <a:fld id="{D5DC97A9-5722-494F-AE43-1EE15BCBF86B}" type="slidenum">
              <a:rPr lang="it-IT" smtClean="0"/>
              <a:pPr/>
              <a:t>11</a:t>
            </a:fld>
            <a:endParaRPr lang="it-IT" dirty="0"/>
          </a:p>
        </p:txBody>
      </p:sp>
    </p:spTree>
    <p:extLst>
      <p:ext uri="{BB962C8B-B14F-4D97-AF65-F5344CB8AC3E}">
        <p14:creationId xmlns:p14="http://schemas.microsoft.com/office/powerpoint/2010/main" val="34797572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pertinaCdc">
    <p:spTree>
      <p:nvGrpSpPr>
        <p:cNvPr id="1" name=""/>
        <p:cNvGrpSpPr/>
        <p:nvPr/>
      </p:nvGrpSpPr>
      <p:grpSpPr>
        <a:xfrm>
          <a:off x="0" y="0"/>
          <a:ext cx="0" cy="0"/>
          <a:chOff x="0" y="0"/>
          <a:chExt cx="0" cy="0"/>
        </a:xfrm>
      </p:grpSpPr>
      <p:pic>
        <p:nvPicPr>
          <p:cNvPr id="15" name="Immagine 14">
            <a:extLst>
              <a:ext uri="{FF2B5EF4-FFF2-40B4-BE49-F238E27FC236}">
                <a16:creationId xmlns:a16="http://schemas.microsoft.com/office/drawing/2014/main" id="{8153DB0B-BE04-4108-9D87-55012BB38178}"/>
              </a:ext>
            </a:extLst>
          </p:cNvPr>
          <p:cNvPicPr>
            <a:picLocks noChangeAspect="1"/>
          </p:cNvPicPr>
          <p:nvPr userDrawn="1"/>
        </p:nvPicPr>
        <p:blipFill>
          <a:blip r:embed="rId2"/>
          <a:stretch>
            <a:fillRect/>
          </a:stretch>
        </p:blipFill>
        <p:spPr>
          <a:xfrm>
            <a:off x="4403999" y="486000"/>
            <a:ext cx="3384000" cy="2076789"/>
          </a:xfrm>
          <a:prstGeom prst="rect">
            <a:avLst/>
          </a:prstGeom>
        </p:spPr>
      </p:pic>
      <p:pic>
        <p:nvPicPr>
          <p:cNvPr id="7" name="Immagine 6">
            <a:extLst>
              <a:ext uri="{FF2B5EF4-FFF2-40B4-BE49-F238E27FC236}">
                <a16:creationId xmlns:a16="http://schemas.microsoft.com/office/drawing/2014/main" id="{1FC18C96-9F80-43DE-A865-BEA8910B3505}"/>
              </a:ext>
            </a:extLst>
          </p:cNvPr>
          <p:cNvPicPr>
            <a:picLocks noChangeAspect="1"/>
          </p:cNvPicPr>
          <p:nvPr userDrawn="1"/>
        </p:nvPicPr>
        <p:blipFill>
          <a:blip r:embed="rId3"/>
          <a:stretch>
            <a:fillRect/>
          </a:stretch>
        </p:blipFill>
        <p:spPr>
          <a:xfrm>
            <a:off x="5423156" y="5657850"/>
            <a:ext cx="1347339" cy="962025"/>
          </a:xfrm>
          <a:prstGeom prst="rect">
            <a:avLst/>
          </a:prstGeom>
        </p:spPr>
      </p:pic>
      <p:sp>
        <p:nvSpPr>
          <p:cNvPr id="6" name="Rettangolo 5">
            <a:extLst>
              <a:ext uri="{FF2B5EF4-FFF2-40B4-BE49-F238E27FC236}">
                <a16:creationId xmlns:a16="http://schemas.microsoft.com/office/drawing/2014/main" id="{E27FB2D2-617E-4E53-8548-32C14CE93F9E}"/>
              </a:ext>
            </a:extLst>
          </p:cNvPr>
          <p:cNvSpPr/>
          <p:nvPr userDrawn="1"/>
        </p:nvSpPr>
        <p:spPr>
          <a:xfrm>
            <a:off x="7" y="3609025"/>
            <a:ext cx="12191999" cy="672734"/>
          </a:xfrm>
          <a:prstGeom prst="rect">
            <a:avLst/>
          </a:prstGeom>
          <a:solidFill>
            <a:srgbClr val="DEE2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sz="1800" dirty="0"/>
          </a:p>
        </p:txBody>
      </p:sp>
      <p:sp>
        <p:nvSpPr>
          <p:cNvPr id="10" name="Rettangolo 9">
            <a:extLst>
              <a:ext uri="{FF2B5EF4-FFF2-40B4-BE49-F238E27FC236}">
                <a16:creationId xmlns:a16="http://schemas.microsoft.com/office/drawing/2014/main" id="{435A46A7-78CA-4D53-B3F6-DBE3497975FD}"/>
              </a:ext>
            </a:extLst>
          </p:cNvPr>
          <p:cNvSpPr/>
          <p:nvPr userDrawn="1"/>
        </p:nvSpPr>
        <p:spPr>
          <a:xfrm>
            <a:off x="3" y="4373407"/>
            <a:ext cx="12191999" cy="672734"/>
          </a:xfrm>
          <a:prstGeom prst="rect">
            <a:avLst/>
          </a:prstGeom>
          <a:solidFill>
            <a:srgbClr val="DEE2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sz="1800"/>
          </a:p>
        </p:txBody>
      </p:sp>
      <p:sp>
        <p:nvSpPr>
          <p:cNvPr id="2" name="Titolo 1">
            <a:extLst>
              <a:ext uri="{FF2B5EF4-FFF2-40B4-BE49-F238E27FC236}">
                <a16:creationId xmlns:a16="http://schemas.microsoft.com/office/drawing/2014/main" id="{BFF9E46E-DE49-4EF6-9D40-10437F1850F3}"/>
              </a:ext>
            </a:extLst>
          </p:cNvPr>
          <p:cNvSpPr>
            <a:spLocks noGrp="1"/>
          </p:cNvSpPr>
          <p:nvPr>
            <p:ph type="title" hasCustomPrompt="1"/>
          </p:nvPr>
        </p:nvSpPr>
        <p:spPr>
          <a:xfrm>
            <a:off x="1429510" y="3668517"/>
            <a:ext cx="9333004" cy="549381"/>
          </a:xfrm>
          <a:prstGeom prst="rect">
            <a:avLst/>
          </a:prstGeom>
        </p:spPr>
        <p:txBody>
          <a:bodyPr vert="horz" wrap="none" lIns="91440" tIns="45720" rIns="91440" bIns="45720" rtlCol="0">
            <a:spAutoFit/>
          </a:bodyPr>
          <a:lstStyle>
            <a:lvl1pPr algn="ctr">
              <a:defRPr lang="it-IT" sz="3300" baseline="0"/>
            </a:lvl1pPr>
          </a:lstStyle>
          <a:p>
            <a:pPr marL="0" lvl="0" indent="0" algn="ctr">
              <a:spcBef>
                <a:spcPts val="611"/>
              </a:spcBef>
              <a:buFont typeface="Arial" panose="020B0604020202020204" pitchFamily="34" charset="0"/>
            </a:pPr>
            <a:r>
              <a:rPr lang="it-IT" dirty="0"/>
              <a:t>Presentation to World </a:t>
            </a:r>
            <a:r>
              <a:rPr lang="it-IT" dirty="0" err="1"/>
              <a:t>Meteorological</a:t>
            </a:r>
            <a:r>
              <a:rPr lang="it-IT" dirty="0"/>
              <a:t> Congress</a:t>
            </a:r>
          </a:p>
        </p:txBody>
      </p:sp>
      <p:sp>
        <p:nvSpPr>
          <p:cNvPr id="14" name="Sottotitolo 2">
            <a:extLst>
              <a:ext uri="{FF2B5EF4-FFF2-40B4-BE49-F238E27FC236}">
                <a16:creationId xmlns:a16="http://schemas.microsoft.com/office/drawing/2014/main" id="{D8CC0E27-7B13-43EC-92A4-5D3BFDDDC19D}"/>
              </a:ext>
            </a:extLst>
          </p:cNvPr>
          <p:cNvSpPr>
            <a:spLocks noGrp="1"/>
          </p:cNvSpPr>
          <p:nvPr>
            <p:ph type="subTitle" idx="1" hasCustomPrompt="1"/>
          </p:nvPr>
        </p:nvSpPr>
        <p:spPr>
          <a:xfrm>
            <a:off x="4733289" y="4502954"/>
            <a:ext cx="2725426" cy="413639"/>
          </a:xfrm>
          <a:prstGeom prst="rect">
            <a:avLst/>
          </a:prstGeom>
        </p:spPr>
        <p:txBody>
          <a:bodyPr vert="horz" wrap="none" lIns="91440" tIns="45720" rIns="91440" bIns="45720" rtlCol="0">
            <a:spAutoFit/>
          </a:bodyPr>
          <a:lstStyle>
            <a:lvl1pPr algn="ctr">
              <a:defRPr lang="it-IT" sz="2300" i="1" baseline="0">
                <a:solidFill>
                  <a:srgbClr val="004B96"/>
                </a:solidFill>
              </a:defRPr>
            </a:lvl1pPr>
          </a:lstStyle>
          <a:p>
            <a:pPr marL="0" lvl="0" indent="0" algn="ctr">
              <a:buNone/>
            </a:pPr>
            <a:r>
              <a:rPr lang="it-IT" dirty="0"/>
              <a:t>Meeting of 30.5.2023</a:t>
            </a:r>
          </a:p>
        </p:txBody>
      </p:sp>
    </p:spTree>
    <p:extLst>
      <p:ext uri="{BB962C8B-B14F-4D97-AF65-F5344CB8AC3E}">
        <p14:creationId xmlns:p14="http://schemas.microsoft.com/office/powerpoint/2010/main" val="341488391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cxnSp>
        <p:nvCxnSpPr>
          <p:cNvPr id="19" name="Connettore diritto 18">
            <a:extLst>
              <a:ext uri="{FF2B5EF4-FFF2-40B4-BE49-F238E27FC236}">
                <a16:creationId xmlns:a16="http://schemas.microsoft.com/office/drawing/2014/main" id="{16017BA1-EE0A-4663-9A81-470180BCB783}"/>
              </a:ext>
            </a:extLst>
          </p:cNvPr>
          <p:cNvCxnSpPr>
            <a:cxnSpLocks/>
            <a:endCxn id="29" idx="1"/>
          </p:cNvCxnSpPr>
          <p:nvPr userDrawn="1"/>
        </p:nvCxnSpPr>
        <p:spPr>
          <a:xfrm>
            <a:off x="308608" y="6132517"/>
            <a:ext cx="11183821" cy="630"/>
          </a:xfrm>
          <a:prstGeom prst="line">
            <a:avLst/>
          </a:prstGeom>
          <a:ln w="6350">
            <a:solidFill>
              <a:srgbClr val="858688"/>
            </a:solidFill>
          </a:ln>
        </p:spPr>
        <p:style>
          <a:lnRef idx="1">
            <a:schemeClr val="accent1"/>
          </a:lnRef>
          <a:fillRef idx="0">
            <a:schemeClr val="accent1"/>
          </a:fillRef>
          <a:effectRef idx="0">
            <a:schemeClr val="accent1"/>
          </a:effectRef>
          <a:fontRef idx="minor">
            <a:schemeClr val="tx1"/>
          </a:fontRef>
        </p:style>
      </p:cxnSp>
      <p:sp>
        <p:nvSpPr>
          <p:cNvPr id="2" name="Titolo 1"/>
          <p:cNvSpPr>
            <a:spLocks noGrp="1"/>
          </p:cNvSpPr>
          <p:nvPr>
            <p:ph type="title"/>
          </p:nvPr>
        </p:nvSpPr>
        <p:spPr>
          <a:xfrm>
            <a:off x="271461" y="1192965"/>
            <a:ext cx="11649077" cy="300082"/>
          </a:xfrm>
          <a:prstGeom prst="rect">
            <a:avLst/>
          </a:prstGeom>
        </p:spPr>
        <p:txBody>
          <a:bodyPr wrap="none" anchor="ctr" anchorCtr="0">
            <a:noAutofit/>
          </a:bodyPr>
          <a:lstStyle>
            <a:lvl1pPr>
              <a:defRPr sz="1500" b="1">
                <a:latin typeface="Book Antiqua" panose="02040602050305030304" pitchFamily="18" charset="0"/>
                <a:ea typeface="Verdana" panose="020B0604030504040204" pitchFamily="34" charset="0"/>
                <a:cs typeface="Arial" panose="020B0604020202020204" pitchFamily="34" charset="0"/>
              </a:defRPr>
            </a:lvl1pPr>
          </a:lstStyle>
          <a:p>
            <a:r>
              <a:rPr lang="en-GB" noProof="0"/>
              <a:t>Fare clic per modificare lo stile del titolo</a:t>
            </a:r>
          </a:p>
        </p:txBody>
      </p:sp>
      <p:pic>
        <p:nvPicPr>
          <p:cNvPr id="15" name="Immagine 14">
            <a:extLst>
              <a:ext uri="{FF2B5EF4-FFF2-40B4-BE49-F238E27FC236}">
                <a16:creationId xmlns:a16="http://schemas.microsoft.com/office/drawing/2014/main" id="{DD3CE694-7929-44D9-A480-983A3929CFC3}"/>
              </a:ext>
            </a:extLst>
          </p:cNvPr>
          <p:cNvPicPr>
            <a:picLocks/>
          </p:cNvPicPr>
          <p:nvPr userDrawn="1"/>
        </p:nvPicPr>
        <p:blipFill>
          <a:blip r:embed="rId2"/>
          <a:stretch>
            <a:fillRect/>
          </a:stretch>
        </p:blipFill>
        <p:spPr>
          <a:xfrm>
            <a:off x="194306" y="94099"/>
            <a:ext cx="1223200" cy="750686"/>
          </a:xfrm>
          <a:prstGeom prst="rect">
            <a:avLst/>
          </a:prstGeom>
        </p:spPr>
      </p:pic>
      <p:cxnSp>
        <p:nvCxnSpPr>
          <p:cNvPr id="17" name="Connettore diritto 16">
            <a:extLst>
              <a:ext uri="{FF2B5EF4-FFF2-40B4-BE49-F238E27FC236}">
                <a16:creationId xmlns:a16="http://schemas.microsoft.com/office/drawing/2014/main" id="{5B72C60A-831A-49F4-9037-A532420AFD2D}"/>
              </a:ext>
            </a:extLst>
          </p:cNvPr>
          <p:cNvCxnSpPr>
            <a:cxnSpLocks/>
            <a:endCxn id="11" idx="1"/>
          </p:cNvCxnSpPr>
          <p:nvPr userDrawn="1"/>
        </p:nvCxnSpPr>
        <p:spPr>
          <a:xfrm flipV="1">
            <a:off x="1616576" y="638067"/>
            <a:ext cx="6156940" cy="6670"/>
          </a:xfrm>
          <a:prstGeom prst="line">
            <a:avLst/>
          </a:prstGeom>
          <a:ln w="12700">
            <a:solidFill>
              <a:srgbClr val="858688"/>
            </a:solidFill>
          </a:ln>
        </p:spPr>
        <p:style>
          <a:lnRef idx="1">
            <a:schemeClr val="accent1"/>
          </a:lnRef>
          <a:fillRef idx="0">
            <a:schemeClr val="accent1"/>
          </a:fillRef>
          <a:effectRef idx="0">
            <a:schemeClr val="accent1"/>
          </a:effectRef>
          <a:fontRef idx="minor">
            <a:schemeClr val="tx1"/>
          </a:fontRef>
        </p:style>
      </p:cxnSp>
      <p:sp>
        <p:nvSpPr>
          <p:cNvPr id="11" name="CasellaDiTesto 10">
            <a:extLst>
              <a:ext uri="{FF2B5EF4-FFF2-40B4-BE49-F238E27FC236}">
                <a16:creationId xmlns:a16="http://schemas.microsoft.com/office/drawing/2014/main" id="{B4910A12-44DE-46E7-AEA7-0968D0AF8FED}"/>
              </a:ext>
            </a:extLst>
          </p:cNvPr>
          <p:cNvSpPr txBox="1"/>
          <p:nvPr userDrawn="1"/>
        </p:nvSpPr>
        <p:spPr>
          <a:xfrm>
            <a:off x="7773516" y="486299"/>
            <a:ext cx="4147020" cy="303536"/>
          </a:xfrm>
          <a:prstGeom prst="rect">
            <a:avLst/>
          </a:prstGeom>
          <a:noFill/>
          <a:ln w="6350">
            <a:noFill/>
          </a:ln>
        </p:spPr>
        <p:txBody>
          <a:bodyPr vert="horz" wrap="none" lIns="108000" tIns="36000" rIns="0" bIns="36000" rtlCol="0" anchor="ctr">
            <a:spAutoFit/>
          </a:bodyPr>
          <a:lstStyle>
            <a:defPPr>
              <a:defRPr lang="it-IT"/>
            </a:defPPr>
            <a:lvl1pPr marL="0" algn="l" defTabSz="914296" rtl="0" eaLnBrk="1" latinLnBrk="0" hangingPunct="1">
              <a:defRPr sz="1800" kern="1200">
                <a:solidFill>
                  <a:schemeClr val="tx1"/>
                </a:solidFill>
                <a:latin typeface="+mn-lt"/>
                <a:ea typeface="+mn-ea"/>
                <a:cs typeface="+mn-cs"/>
              </a:defRPr>
            </a:lvl1pPr>
            <a:lvl2pPr marL="457148"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5"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4" algn="l" defTabSz="914296" rtl="0" eaLnBrk="1" latinLnBrk="0" hangingPunct="1">
              <a:defRPr sz="1800" kern="1200">
                <a:solidFill>
                  <a:schemeClr val="tx1"/>
                </a:solidFill>
                <a:latin typeface="+mn-lt"/>
                <a:ea typeface="+mn-ea"/>
                <a:cs typeface="+mn-cs"/>
              </a:defRPr>
            </a:lvl9pPr>
          </a:lstStyle>
          <a:p>
            <a:pPr algn="r"/>
            <a:r>
              <a:rPr lang="en-GB" sz="1500" noProof="0" dirty="0">
                <a:solidFill>
                  <a:srgbClr val="004B96"/>
                </a:solidFill>
                <a:latin typeface="Book Antiqua" panose="02040602050305030304" pitchFamily="18" charset="0"/>
                <a:ea typeface="Verdana" panose="020B0604030504040204" pitchFamily="34" charset="0"/>
                <a:cs typeface="Arial" panose="020B0604020202020204" pitchFamily="34" charset="0"/>
              </a:rPr>
              <a:t>Presentation to World Meteorological Congress</a:t>
            </a:r>
          </a:p>
        </p:txBody>
      </p:sp>
      <p:pic>
        <p:nvPicPr>
          <p:cNvPr id="18" name="Immagine 17">
            <a:extLst>
              <a:ext uri="{FF2B5EF4-FFF2-40B4-BE49-F238E27FC236}">
                <a16:creationId xmlns:a16="http://schemas.microsoft.com/office/drawing/2014/main" id="{A148C957-43B6-4D86-B76C-A40F39572EF0}"/>
              </a:ext>
            </a:extLst>
          </p:cNvPr>
          <p:cNvPicPr>
            <a:picLocks noChangeAspect="1"/>
          </p:cNvPicPr>
          <p:nvPr userDrawn="1"/>
        </p:nvPicPr>
        <p:blipFill>
          <a:blip r:embed="rId3"/>
          <a:stretch>
            <a:fillRect/>
          </a:stretch>
        </p:blipFill>
        <p:spPr>
          <a:xfrm>
            <a:off x="5743948" y="6308551"/>
            <a:ext cx="699338" cy="499338"/>
          </a:xfrm>
          <a:prstGeom prst="rect">
            <a:avLst/>
          </a:prstGeom>
        </p:spPr>
      </p:pic>
      <p:sp>
        <p:nvSpPr>
          <p:cNvPr id="29" name="Segnaposto numero diapositiva 28">
            <a:extLst>
              <a:ext uri="{FF2B5EF4-FFF2-40B4-BE49-F238E27FC236}">
                <a16:creationId xmlns:a16="http://schemas.microsoft.com/office/drawing/2014/main" id="{C1A360DE-60F3-4366-9490-8D8D7BD1EEAC}"/>
              </a:ext>
            </a:extLst>
          </p:cNvPr>
          <p:cNvSpPr>
            <a:spLocks noGrp="1"/>
          </p:cNvSpPr>
          <p:nvPr>
            <p:ph type="sldNum" sz="quarter" idx="12"/>
          </p:nvPr>
        </p:nvSpPr>
        <p:spPr>
          <a:noFill/>
        </p:spPr>
        <p:txBody>
          <a:bodyPr/>
          <a:lstStyle/>
          <a:p>
            <a:fld id="{1C97FF98-940A-4A06-8159-30D93523CFB8}" type="slidenum">
              <a:rPr lang="it-IT" smtClean="0"/>
              <a:pPr/>
              <a:t>‹N›</a:t>
            </a:fld>
            <a:endParaRPr lang="it-IT" dirty="0"/>
          </a:p>
        </p:txBody>
      </p:sp>
      <p:sp>
        <p:nvSpPr>
          <p:cNvPr id="31" name="Segnaposto testo 30">
            <a:extLst>
              <a:ext uri="{FF2B5EF4-FFF2-40B4-BE49-F238E27FC236}">
                <a16:creationId xmlns:a16="http://schemas.microsoft.com/office/drawing/2014/main" id="{73EAD9D0-16A6-4BF7-9AAC-9E3F47D20BE2}"/>
              </a:ext>
            </a:extLst>
          </p:cNvPr>
          <p:cNvSpPr>
            <a:spLocks noGrp="1"/>
          </p:cNvSpPr>
          <p:nvPr>
            <p:ph type="body" sz="quarter" idx="13"/>
          </p:nvPr>
        </p:nvSpPr>
        <p:spPr>
          <a:xfrm>
            <a:off x="271455" y="1712511"/>
            <a:ext cx="11649077" cy="3613745"/>
          </a:xfrm>
          <a:prstGeom prst="rect">
            <a:avLst/>
          </a:prstGeom>
          <a:noFill/>
        </p:spPr>
        <p:txBody>
          <a:bodyPr/>
          <a:lstStyle>
            <a:lvl1pPr marL="0" indent="0">
              <a:lnSpc>
                <a:spcPct val="150000"/>
              </a:lnSpc>
              <a:spcBef>
                <a:spcPts val="0"/>
              </a:spcBef>
              <a:buNone/>
              <a:defRPr/>
            </a:lvl1pPr>
            <a:lvl2pPr marL="278620" indent="0">
              <a:lnSpc>
                <a:spcPct val="150000"/>
              </a:lnSpc>
              <a:spcBef>
                <a:spcPts val="0"/>
              </a:spcBef>
              <a:buNone/>
              <a:defRPr/>
            </a:lvl2pPr>
            <a:lvl3pPr marL="557240" indent="0">
              <a:lnSpc>
                <a:spcPct val="150000"/>
              </a:lnSpc>
              <a:spcBef>
                <a:spcPts val="0"/>
              </a:spcBef>
              <a:buNone/>
              <a:defRPr/>
            </a:lvl3pPr>
            <a:lvl4pPr marL="835859" indent="0">
              <a:lnSpc>
                <a:spcPct val="150000"/>
              </a:lnSpc>
              <a:spcBef>
                <a:spcPts val="0"/>
              </a:spcBef>
              <a:buNone/>
              <a:defRPr/>
            </a:lvl4pPr>
            <a:lvl5pPr marL="1114480" indent="0">
              <a:lnSpc>
                <a:spcPct val="150000"/>
              </a:lnSpc>
              <a:spcBef>
                <a:spcPts val="0"/>
              </a:spcBef>
              <a:buNone/>
              <a:defRPr/>
            </a:lvl5pPr>
          </a:lstStyle>
          <a:p>
            <a:pPr lvl="0"/>
            <a:r>
              <a:rPr lang="en-GB" noProof="0" dirty="0" err="1"/>
              <a:t>Modifica</a:t>
            </a:r>
            <a:r>
              <a:rPr lang="en-GB" noProof="0" dirty="0"/>
              <a:t> </a:t>
            </a:r>
            <a:r>
              <a:rPr lang="en-GB" noProof="0" dirty="0" err="1"/>
              <a:t>gli</a:t>
            </a:r>
            <a:r>
              <a:rPr lang="en-GB" noProof="0" dirty="0"/>
              <a:t> </a:t>
            </a:r>
            <a:r>
              <a:rPr lang="en-GB" noProof="0" dirty="0" err="1"/>
              <a:t>stili</a:t>
            </a:r>
            <a:r>
              <a:rPr lang="en-GB" noProof="0" dirty="0"/>
              <a:t> del testo </a:t>
            </a:r>
            <a:r>
              <a:rPr lang="en-GB" noProof="0" dirty="0" err="1"/>
              <a:t>dello</a:t>
            </a:r>
            <a:r>
              <a:rPr lang="en-GB" noProof="0" dirty="0"/>
              <a:t> schema</a:t>
            </a:r>
          </a:p>
          <a:p>
            <a:pPr lvl="1"/>
            <a:r>
              <a:rPr lang="en-GB" noProof="0" dirty="0"/>
              <a:t>Secondo </a:t>
            </a:r>
            <a:r>
              <a:rPr lang="en-GB" noProof="0" dirty="0" err="1"/>
              <a:t>livello</a:t>
            </a:r>
            <a:endParaRPr lang="en-GB" noProof="0" dirty="0"/>
          </a:p>
          <a:p>
            <a:pPr lvl="2"/>
            <a:r>
              <a:rPr lang="en-GB" noProof="0" dirty="0" err="1"/>
              <a:t>Terzo</a:t>
            </a:r>
            <a:r>
              <a:rPr lang="en-GB" noProof="0" dirty="0"/>
              <a:t> </a:t>
            </a:r>
            <a:r>
              <a:rPr lang="en-GB" noProof="0" dirty="0" err="1"/>
              <a:t>livello</a:t>
            </a:r>
            <a:endParaRPr lang="en-GB" noProof="0" dirty="0"/>
          </a:p>
          <a:p>
            <a:pPr lvl="3"/>
            <a:r>
              <a:rPr lang="en-GB" noProof="0" dirty="0"/>
              <a:t>Quarto </a:t>
            </a:r>
            <a:r>
              <a:rPr lang="en-GB" noProof="0" dirty="0" err="1"/>
              <a:t>livello</a:t>
            </a:r>
            <a:endParaRPr lang="en-GB" noProof="0" dirty="0"/>
          </a:p>
          <a:p>
            <a:pPr lvl="4"/>
            <a:r>
              <a:rPr lang="en-GB" noProof="0" dirty="0"/>
              <a:t>Quinto </a:t>
            </a:r>
            <a:r>
              <a:rPr lang="en-GB" noProof="0" dirty="0" err="1"/>
              <a:t>livello</a:t>
            </a:r>
            <a:endParaRPr lang="en-GB" noProof="0" dirty="0"/>
          </a:p>
        </p:txBody>
      </p:sp>
    </p:spTree>
    <p:extLst>
      <p:ext uri="{BB962C8B-B14F-4D97-AF65-F5344CB8AC3E}">
        <p14:creationId xmlns:p14="http://schemas.microsoft.com/office/powerpoint/2010/main" val="367432857"/>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magine con didascalia">
    <p:spTree>
      <p:nvGrpSpPr>
        <p:cNvPr id="1" name=""/>
        <p:cNvGrpSpPr/>
        <p:nvPr/>
      </p:nvGrpSpPr>
      <p:grpSpPr>
        <a:xfrm>
          <a:off x="0" y="0"/>
          <a:ext cx="0" cy="0"/>
          <a:chOff x="0" y="0"/>
          <a:chExt cx="0" cy="0"/>
        </a:xfrm>
      </p:grpSpPr>
      <p:cxnSp>
        <p:nvCxnSpPr>
          <p:cNvPr id="19" name="Connettore diritto 18">
            <a:extLst>
              <a:ext uri="{FF2B5EF4-FFF2-40B4-BE49-F238E27FC236}">
                <a16:creationId xmlns:a16="http://schemas.microsoft.com/office/drawing/2014/main" id="{46852688-75BE-4F32-862A-BE2765C440D4}"/>
              </a:ext>
            </a:extLst>
          </p:cNvPr>
          <p:cNvCxnSpPr>
            <a:cxnSpLocks/>
          </p:cNvCxnSpPr>
          <p:nvPr userDrawn="1"/>
        </p:nvCxnSpPr>
        <p:spPr>
          <a:xfrm>
            <a:off x="308608" y="6132517"/>
            <a:ext cx="11574781" cy="0"/>
          </a:xfrm>
          <a:prstGeom prst="line">
            <a:avLst/>
          </a:prstGeom>
          <a:ln w="6350">
            <a:solidFill>
              <a:srgbClr val="858688"/>
            </a:solidFill>
          </a:ln>
        </p:spPr>
        <p:style>
          <a:lnRef idx="1">
            <a:schemeClr val="accent1"/>
          </a:lnRef>
          <a:fillRef idx="0">
            <a:schemeClr val="accent1"/>
          </a:fillRef>
          <a:effectRef idx="0">
            <a:schemeClr val="accent1"/>
          </a:effectRef>
          <a:fontRef idx="minor">
            <a:schemeClr val="tx1"/>
          </a:fontRef>
        </p:style>
      </p:cxnSp>
      <p:sp>
        <p:nvSpPr>
          <p:cNvPr id="2" name="Titolo 1"/>
          <p:cNvSpPr>
            <a:spLocks noGrp="1"/>
          </p:cNvSpPr>
          <p:nvPr>
            <p:ph type="title"/>
          </p:nvPr>
        </p:nvSpPr>
        <p:spPr>
          <a:xfrm>
            <a:off x="271457" y="1192965"/>
            <a:ext cx="3903348" cy="300082"/>
          </a:xfrm>
          <a:prstGeom prst="rect">
            <a:avLst/>
          </a:prstGeom>
        </p:spPr>
        <p:txBody>
          <a:bodyPr anchor="b">
            <a:spAutoFit/>
          </a:bodyPr>
          <a:lstStyle>
            <a:lvl1pPr>
              <a:defRPr sz="1500" b="1">
                <a:latin typeface="Book Antiqua" panose="02040602050305030304" pitchFamily="18" charset="0"/>
                <a:ea typeface="Verdana" panose="020B0604030504040204" pitchFamily="34" charset="0"/>
                <a:cs typeface="Arial" panose="020B0604020202020204" pitchFamily="34" charset="0"/>
              </a:defRPr>
            </a:lvl1pPr>
          </a:lstStyle>
          <a:p>
            <a:r>
              <a:rPr lang="it-IT" dirty="0"/>
              <a:t>Fare clic per modificare lo stile del titolo</a:t>
            </a:r>
          </a:p>
        </p:txBody>
      </p:sp>
      <p:sp>
        <p:nvSpPr>
          <p:cNvPr id="3" name="Segnaposto immagine 2"/>
          <p:cNvSpPr>
            <a:spLocks noGrp="1"/>
          </p:cNvSpPr>
          <p:nvPr>
            <p:ph type="pic" idx="1"/>
          </p:nvPr>
        </p:nvSpPr>
        <p:spPr>
          <a:xfrm>
            <a:off x="5220338" y="1192965"/>
            <a:ext cx="6700194" cy="4407542"/>
          </a:xfrm>
          <a:prstGeom prst="rect">
            <a:avLst/>
          </a:prstGeom>
        </p:spPr>
        <p:txBody>
          <a:bodyPr>
            <a:noAutofit/>
          </a:bodyPr>
          <a:lstStyle>
            <a:lvl1pPr marL="0" indent="0">
              <a:buNone/>
              <a:defRPr sz="1300">
                <a:latin typeface="Book Antiqua" panose="02040602050305030304" pitchFamily="18" charset="0"/>
                <a:ea typeface="Verdana" panose="020B0604030504040204" pitchFamily="34" charset="0"/>
                <a:cs typeface="Arial" panose="020B0604020202020204" pitchFamily="34" charset="0"/>
              </a:defRPr>
            </a:lvl1pPr>
            <a:lvl2pPr marL="278621" indent="0">
              <a:buNone/>
              <a:defRPr sz="1705"/>
            </a:lvl2pPr>
            <a:lvl3pPr marL="557241" indent="0">
              <a:buNone/>
              <a:defRPr sz="1463"/>
            </a:lvl3pPr>
            <a:lvl4pPr marL="835862" indent="0">
              <a:buNone/>
              <a:defRPr sz="1219"/>
            </a:lvl4pPr>
            <a:lvl5pPr marL="1114481" indent="0">
              <a:buNone/>
              <a:defRPr sz="1219"/>
            </a:lvl5pPr>
            <a:lvl6pPr marL="1393101" indent="0">
              <a:buNone/>
              <a:defRPr sz="1219"/>
            </a:lvl6pPr>
            <a:lvl7pPr marL="1671721" indent="0">
              <a:buNone/>
              <a:defRPr sz="1219"/>
            </a:lvl7pPr>
            <a:lvl8pPr marL="1950342" indent="0">
              <a:buNone/>
              <a:defRPr sz="1219"/>
            </a:lvl8pPr>
            <a:lvl9pPr marL="2228962" indent="0">
              <a:buNone/>
              <a:defRPr sz="1219"/>
            </a:lvl9pPr>
          </a:lstStyle>
          <a:p>
            <a:r>
              <a:rPr lang="it-IT" dirty="0"/>
              <a:t>Fare clic sull'icona per inserire un'immagine</a:t>
            </a:r>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p:txBody>
      </p:sp>
      <p:pic>
        <p:nvPicPr>
          <p:cNvPr id="15" name="Immagine 14">
            <a:extLst>
              <a:ext uri="{FF2B5EF4-FFF2-40B4-BE49-F238E27FC236}">
                <a16:creationId xmlns:a16="http://schemas.microsoft.com/office/drawing/2014/main" id="{DD3CE694-7929-44D9-A480-983A3929CFC3}"/>
              </a:ext>
            </a:extLst>
          </p:cNvPr>
          <p:cNvPicPr>
            <a:picLocks/>
          </p:cNvPicPr>
          <p:nvPr userDrawn="1"/>
        </p:nvPicPr>
        <p:blipFill>
          <a:blip r:embed="rId2"/>
          <a:stretch>
            <a:fillRect/>
          </a:stretch>
        </p:blipFill>
        <p:spPr>
          <a:xfrm>
            <a:off x="194306" y="94099"/>
            <a:ext cx="1223200" cy="750686"/>
          </a:xfrm>
          <a:prstGeom prst="rect">
            <a:avLst/>
          </a:prstGeom>
        </p:spPr>
      </p:pic>
      <p:cxnSp>
        <p:nvCxnSpPr>
          <p:cNvPr id="17" name="Connettore diritto 16">
            <a:extLst>
              <a:ext uri="{FF2B5EF4-FFF2-40B4-BE49-F238E27FC236}">
                <a16:creationId xmlns:a16="http://schemas.microsoft.com/office/drawing/2014/main" id="{5B72C60A-831A-49F4-9037-A532420AFD2D}"/>
              </a:ext>
            </a:extLst>
          </p:cNvPr>
          <p:cNvCxnSpPr>
            <a:cxnSpLocks/>
            <a:endCxn id="27" idx="1"/>
          </p:cNvCxnSpPr>
          <p:nvPr userDrawn="1"/>
        </p:nvCxnSpPr>
        <p:spPr>
          <a:xfrm flipV="1">
            <a:off x="1616576" y="638067"/>
            <a:ext cx="6156940" cy="6670"/>
          </a:xfrm>
          <a:prstGeom prst="line">
            <a:avLst/>
          </a:prstGeom>
          <a:ln w="12700">
            <a:solidFill>
              <a:srgbClr val="858688"/>
            </a:solidFill>
          </a:ln>
        </p:spPr>
        <p:style>
          <a:lnRef idx="1">
            <a:schemeClr val="accent1"/>
          </a:lnRef>
          <a:fillRef idx="0">
            <a:schemeClr val="accent1"/>
          </a:fillRef>
          <a:effectRef idx="0">
            <a:schemeClr val="accent1"/>
          </a:effectRef>
          <a:fontRef idx="minor">
            <a:schemeClr val="tx1"/>
          </a:fontRef>
        </p:style>
      </p:cxnSp>
      <p:pic>
        <p:nvPicPr>
          <p:cNvPr id="18" name="Immagine 17">
            <a:extLst>
              <a:ext uri="{FF2B5EF4-FFF2-40B4-BE49-F238E27FC236}">
                <a16:creationId xmlns:a16="http://schemas.microsoft.com/office/drawing/2014/main" id="{D57ABC66-F9A3-4C60-B602-22FEFA19FB9F}"/>
              </a:ext>
            </a:extLst>
          </p:cNvPr>
          <p:cNvPicPr>
            <a:picLocks noChangeAspect="1"/>
          </p:cNvPicPr>
          <p:nvPr userDrawn="1"/>
        </p:nvPicPr>
        <p:blipFill>
          <a:blip r:embed="rId3"/>
          <a:stretch>
            <a:fillRect/>
          </a:stretch>
        </p:blipFill>
        <p:spPr>
          <a:xfrm>
            <a:off x="5743948" y="6308551"/>
            <a:ext cx="699338" cy="499338"/>
          </a:xfrm>
          <a:prstGeom prst="rect">
            <a:avLst/>
          </a:prstGeom>
        </p:spPr>
      </p:pic>
      <p:sp>
        <p:nvSpPr>
          <p:cNvPr id="21" name="Segnaposto numero diapositiva 20">
            <a:extLst>
              <a:ext uri="{FF2B5EF4-FFF2-40B4-BE49-F238E27FC236}">
                <a16:creationId xmlns:a16="http://schemas.microsoft.com/office/drawing/2014/main" id="{6886767A-6978-45D7-B361-192460AEBBE2}"/>
              </a:ext>
            </a:extLst>
          </p:cNvPr>
          <p:cNvSpPr>
            <a:spLocks noGrp="1"/>
          </p:cNvSpPr>
          <p:nvPr>
            <p:ph type="sldNum" sz="quarter" idx="12"/>
          </p:nvPr>
        </p:nvSpPr>
        <p:spPr/>
        <p:txBody>
          <a:bodyPr/>
          <a:lstStyle/>
          <a:p>
            <a:fld id="{1C97FF98-940A-4A06-8159-30D93523CFB8}" type="slidenum">
              <a:rPr lang="it-IT" smtClean="0"/>
              <a:pPr/>
              <a:t>‹N›</a:t>
            </a:fld>
            <a:endParaRPr lang="it-IT" dirty="0"/>
          </a:p>
        </p:txBody>
      </p:sp>
      <p:sp>
        <p:nvSpPr>
          <p:cNvPr id="27" name="CasellaDiTesto 26">
            <a:extLst>
              <a:ext uri="{FF2B5EF4-FFF2-40B4-BE49-F238E27FC236}">
                <a16:creationId xmlns:a16="http://schemas.microsoft.com/office/drawing/2014/main" id="{C9198AC5-F85E-493C-9182-85961D98DA1C}"/>
              </a:ext>
            </a:extLst>
          </p:cNvPr>
          <p:cNvSpPr txBox="1"/>
          <p:nvPr userDrawn="1"/>
        </p:nvSpPr>
        <p:spPr>
          <a:xfrm>
            <a:off x="7773516" y="486299"/>
            <a:ext cx="4147020" cy="303536"/>
          </a:xfrm>
          <a:prstGeom prst="rect">
            <a:avLst/>
          </a:prstGeom>
          <a:noFill/>
          <a:ln w="6350">
            <a:noFill/>
          </a:ln>
        </p:spPr>
        <p:txBody>
          <a:bodyPr vert="horz" wrap="none" lIns="108000" tIns="36000" rIns="0" bIns="36000" rtlCol="0" anchor="ctr">
            <a:spAutoFit/>
          </a:bodyPr>
          <a:lstStyle>
            <a:defPPr>
              <a:defRPr lang="it-IT"/>
            </a:defPPr>
            <a:lvl1pPr marL="0" algn="l" defTabSz="914296" rtl="0" eaLnBrk="1" latinLnBrk="0" hangingPunct="1">
              <a:defRPr sz="1800" kern="1200">
                <a:solidFill>
                  <a:schemeClr val="tx1"/>
                </a:solidFill>
                <a:latin typeface="+mn-lt"/>
                <a:ea typeface="+mn-ea"/>
                <a:cs typeface="+mn-cs"/>
              </a:defRPr>
            </a:lvl1pPr>
            <a:lvl2pPr marL="457148"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5"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4" algn="l" defTabSz="914296" rtl="0" eaLnBrk="1" latinLnBrk="0" hangingPunct="1">
              <a:defRPr sz="1800" kern="1200">
                <a:solidFill>
                  <a:schemeClr val="tx1"/>
                </a:solidFill>
                <a:latin typeface="+mn-lt"/>
                <a:ea typeface="+mn-ea"/>
                <a:cs typeface="+mn-cs"/>
              </a:defRPr>
            </a:lvl9pPr>
          </a:lstStyle>
          <a:p>
            <a:pPr algn="r"/>
            <a:r>
              <a:rPr lang="en-GB" sz="1500" noProof="0" dirty="0">
                <a:solidFill>
                  <a:srgbClr val="004B96"/>
                </a:solidFill>
                <a:latin typeface="Book Antiqua" panose="02040602050305030304" pitchFamily="18" charset="0"/>
                <a:ea typeface="Verdana" panose="020B0604030504040204" pitchFamily="34" charset="0"/>
                <a:cs typeface="Arial" panose="020B0604020202020204" pitchFamily="34" charset="0"/>
              </a:rPr>
              <a:t>Presentation to World Meteorological Congress</a:t>
            </a:r>
          </a:p>
        </p:txBody>
      </p:sp>
      <p:sp>
        <p:nvSpPr>
          <p:cNvPr id="28" name="Segnaposto testo 30">
            <a:extLst>
              <a:ext uri="{FF2B5EF4-FFF2-40B4-BE49-F238E27FC236}">
                <a16:creationId xmlns:a16="http://schemas.microsoft.com/office/drawing/2014/main" id="{8CC59BB2-0622-46A6-8254-2ED44EC0D7B7}"/>
              </a:ext>
            </a:extLst>
          </p:cNvPr>
          <p:cNvSpPr>
            <a:spLocks noGrp="1"/>
          </p:cNvSpPr>
          <p:nvPr>
            <p:ph type="body" sz="quarter" idx="13"/>
          </p:nvPr>
        </p:nvSpPr>
        <p:spPr>
          <a:xfrm>
            <a:off x="271455" y="1712511"/>
            <a:ext cx="3902031" cy="3887993"/>
          </a:xfrm>
          <a:prstGeom prst="rect">
            <a:avLst/>
          </a:prstGeom>
          <a:noFill/>
        </p:spPr>
        <p:txBody>
          <a:bodyPr>
            <a:normAutofit/>
          </a:bodyPr>
          <a:lstStyle>
            <a:lvl1pPr marL="0" indent="0">
              <a:lnSpc>
                <a:spcPct val="150000"/>
              </a:lnSpc>
              <a:spcBef>
                <a:spcPts val="0"/>
              </a:spcBef>
              <a:buNone/>
              <a:defRPr/>
            </a:lvl1pPr>
            <a:lvl2pPr marL="278620" indent="0">
              <a:lnSpc>
                <a:spcPct val="150000"/>
              </a:lnSpc>
              <a:spcBef>
                <a:spcPts val="0"/>
              </a:spcBef>
              <a:buNone/>
              <a:defRPr/>
            </a:lvl2pPr>
            <a:lvl3pPr marL="557240" indent="0">
              <a:lnSpc>
                <a:spcPct val="150000"/>
              </a:lnSpc>
              <a:spcBef>
                <a:spcPts val="0"/>
              </a:spcBef>
              <a:buNone/>
              <a:defRPr/>
            </a:lvl3pPr>
            <a:lvl4pPr marL="835859" indent="0">
              <a:lnSpc>
                <a:spcPct val="150000"/>
              </a:lnSpc>
              <a:spcBef>
                <a:spcPts val="0"/>
              </a:spcBef>
              <a:buNone/>
              <a:defRPr/>
            </a:lvl4pPr>
            <a:lvl5pPr marL="1114480" indent="0">
              <a:lnSpc>
                <a:spcPct val="150000"/>
              </a:lnSpc>
              <a:spcBef>
                <a:spcPts val="0"/>
              </a:spcBef>
              <a:buNone/>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033649944"/>
      </p:ext>
    </p:extLst>
  </p:cSld>
  <p:clrMapOvr>
    <a:masterClrMapping/>
  </p:clrMapOvr>
  <p:extLst>
    <p:ext uri="{DCECCB84-F9BA-43D5-87BE-67443E8EF086}">
      <p15:sldGuideLst xmlns:p15="http://schemas.microsoft.com/office/powerpoint/2012/main">
        <p15:guide id="1" orient="horz" pos="436">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Immagine con didascalia">
    <p:spTree>
      <p:nvGrpSpPr>
        <p:cNvPr id="1" name=""/>
        <p:cNvGrpSpPr/>
        <p:nvPr/>
      </p:nvGrpSpPr>
      <p:grpSpPr>
        <a:xfrm>
          <a:off x="0" y="0"/>
          <a:ext cx="0" cy="0"/>
          <a:chOff x="0" y="0"/>
          <a:chExt cx="0" cy="0"/>
        </a:xfrm>
      </p:grpSpPr>
      <p:pic>
        <p:nvPicPr>
          <p:cNvPr id="15" name="Immagine 14">
            <a:extLst>
              <a:ext uri="{FF2B5EF4-FFF2-40B4-BE49-F238E27FC236}">
                <a16:creationId xmlns:a16="http://schemas.microsoft.com/office/drawing/2014/main" id="{DD3CE694-7929-44D9-A480-983A3929CFC3}"/>
              </a:ext>
            </a:extLst>
          </p:cNvPr>
          <p:cNvPicPr>
            <a:picLocks/>
          </p:cNvPicPr>
          <p:nvPr userDrawn="1"/>
        </p:nvPicPr>
        <p:blipFill>
          <a:blip r:embed="rId2"/>
          <a:stretch>
            <a:fillRect/>
          </a:stretch>
        </p:blipFill>
        <p:spPr>
          <a:xfrm>
            <a:off x="194306" y="94099"/>
            <a:ext cx="1223200" cy="750686"/>
          </a:xfrm>
          <a:prstGeom prst="rect">
            <a:avLst/>
          </a:prstGeom>
        </p:spPr>
      </p:pic>
      <p:sp>
        <p:nvSpPr>
          <p:cNvPr id="21" name="Segnaposto numero diapositiva 20">
            <a:extLst>
              <a:ext uri="{FF2B5EF4-FFF2-40B4-BE49-F238E27FC236}">
                <a16:creationId xmlns:a16="http://schemas.microsoft.com/office/drawing/2014/main" id="{6886767A-6978-45D7-B361-192460AEBBE2}"/>
              </a:ext>
            </a:extLst>
          </p:cNvPr>
          <p:cNvSpPr>
            <a:spLocks noGrp="1"/>
          </p:cNvSpPr>
          <p:nvPr>
            <p:ph type="sldNum" sz="quarter" idx="12"/>
          </p:nvPr>
        </p:nvSpPr>
        <p:spPr/>
        <p:txBody>
          <a:bodyPr/>
          <a:lstStyle/>
          <a:p>
            <a:fld id="{1C97FF98-940A-4A06-8159-30D93523CFB8}" type="slidenum">
              <a:rPr lang="it-IT" smtClean="0"/>
              <a:pPr/>
              <a:t>‹N›</a:t>
            </a:fld>
            <a:endParaRPr lang="it-IT" dirty="0"/>
          </a:p>
        </p:txBody>
      </p:sp>
    </p:spTree>
    <p:extLst>
      <p:ext uri="{BB962C8B-B14F-4D97-AF65-F5344CB8AC3E}">
        <p14:creationId xmlns:p14="http://schemas.microsoft.com/office/powerpoint/2010/main" val="1383671584"/>
      </p:ext>
    </p:extLst>
  </p:cSld>
  <p:clrMapOvr>
    <a:masterClrMapping/>
  </p:clrMapOvr>
  <p:extLst>
    <p:ext uri="{DCECCB84-F9BA-43D5-87BE-67443E8EF086}">
      <p15:sldGuideLst xmlns:p15="http://schemas.microsoft.com/office/powerpoint/2012/main">
        <p15:guide id="1" orient="horz" pos="436">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Segnaposto piè di pagina 4">
            <a:extLst>
              <a:ext uri="{FF2B5EF4-FFF2-40B4-BE49-F238E27FC236}">
                <a16:creationId xmlns:a16="http://schemas.microsoft.com/office/drawing/2014/main" id="{830A5C89-0566-473D-83E4-7F37F47F642A}"/>
              </a:ext>
            </a:extLst>
          </p:cNvPr>
          <p:cNvSpPr>
            <a:spLocks noGrp="1"/>
          </p:cNvSpPr>
          <p:nvPr>
            <p:ph type="ftr" sz="quarter" idx="3"/>
          </p:nvPr>
        </p:nvSpPr>
        <p:spPr>
          <a:xfrm>
            <a:off x="5526080" y="6016304"/>
            <a:ext cx="1139837" cy="241980"/>
          </a:xfrm>
          <a:prstGeom prst="rect">
            <a:avLst/>
          </a:prstGeom>
          <a:solidFill>
            <a:schemeClr val="bg1"/>
          </a:solidFill>
          <a:ln w="6350">
            <a:noFill/>
          </a:ln>
        </p:spPr>
        <p:txBody>
          <a:bodyPr wrap="none" lIns="108000" tIns="36000" rIns="108000" bIns="36000">
            <a:spAutoFit/>
          </a:bodyPr>
          <a:lstStyle>
            <a:lvl1pPr algn="ctr">
              <a:defRPr sz="1100">
                <a:solidFill>
                  <a:srgbClr val="48484A"/>
                </a:solidFill>
                <a:latin typeface="Book Antiqua" panose="02040602050305030304" pitchFamily="18" charset="0"/>
                <a:ea typeface="Verdana" panose="020B0604030504040204" pitchFamily="34" charset="0"/>
                <a:cs typeface="Arial" panose="020B0604020202020204" pitchFamily="34" charset="0"/>
              </a:defRPr>
            </a:lvl1pPr>
          </a:lstStyle>
          <a:p>
            <a:r>
              <a:rPr lang="it-IT" dirty="0"/>
              <a:t>Corte dei conti</a:t>
            </a:r>
          </a:p>
        </p:txBody>
      </p:sp>
      <p:sp>
        <p:nvSpPr>
          <p:cNvPr id="11" name="Segnaposto numero diapositiva 5">
            <a:extLst>
              <a:ext uri="{FF2B5EF4-FFF2-40B4-BE49-F238E27FC236}">
                <a16:creationId xmlns:a16="http://schemas.microsoft.com/office/drawing/2014/main" id="{F9E0E997-7B4E-4B1B-B1E3-A95CEEA9BDE4}"/>
              </a:ext>
            </a:extLst>
          </p:cNvPr>
          <p:cNvSpPr>
            <a:spLocks noGrp="1"/>
          </p:cNvSpPr>
          <p:nvPr>
            <p:ph type="sldNum" sz="quarter" idx="4"/>
          </p:nvPr>
        </p:nvSpPr>
        <p:spPr>
          <a:xfrm>
            <a:off x="11492429" y="6012157"/>
            <a:ext cx="428103" cy="241980"/>
          </a:xfrm>
          <a:prstGeom prst="rect">
            <a:avLst/>
          </a:prstGeom>
          <a:solidFill>
            <a:schemeClr val="bg1"/>
          </a:solidFill>
          <a:ln w="6350">
            <a:noFill/>
          </a:ln>
        </p:spPr>
        <p:txBody>
          <a:bodyPr wrap="none" lIns="108000" tIns="36000" rIns="108000" bIns="36000">
            <a:spAutoFit/>
          </a:bodyPr>
          <a:lstStyle>
            <a:lvl1pPr algn="r">
              <a:defRPr sz="1100">
                <a:solidFill>
                  <a:srgbClr val="48484A"/>
                </a:solidFill>
                <a:latin typeface="Book Antiqua" panose="02040602050305030304" pitchFamily="18" charset="0"/>
                <a:ea typeface="Verdana" panose="020B0604030504040204" pitchFamily="34" charset="0"/>
                <a:cs typeface="Arial" panose="020B0604020202020204" pitchFamily="34" charset="0"/>
              </a:defRPr>
            </a:lvl1pPr>
          </a:lstStyle>
          <a:p>
            <a:fld id="{1C97FF98-940A-4A06-8159-30D93523CFB8}" type="slidenum">
              <a:rPr lang="it-IT" smtClean="0"/>
              <a:pPr/>
              <a:t>‹N›</a:t>
            </a:fld>
            <a:endParaRPr lang="it-IT" dirty="0"/>
          </a:p>
        </p:txBody>
      </p:sp>
    </p:spTree>
    <p:extLst>
      <p:ext uri="{BB962C8B-B14F-4D97-AF65-F5344CB8AC3E}">
        <p14:creationId xmlns:p14="http://schemas.microsoft.com/office/powerpoint/2010/main" val="1606224032"/>
      </p:ext>
    </p:extLst>
  </p:cSld>
  <p:clrMap bg1="lt1" tx1="dk1" bg2="lt2" tx2="dk2" accent1="accent1" accent2="accent2" accent3="accent3" accent4="accent4" accent5="accent5" accent6="accent6" hlink="hlink" folHlink="folHlink"/>
  <p:sldLayoutIdLst>
    <p:sldLayoutId id="2147483754" r:id="rId1"/>
    <p:sldLayoutId id="2147483759" r:id="rId2"/>
    <p:sldLayoutId id="2147483760" r:id="rId3"/>
    <p:sldLayoutId id="2147483761" r:id="rId4"/>
  </p:sldLayoutIdLst>
  <p:hf hdr="0"/>
  <p:txStyles>
    <p:titleStyle>
      <a:lvl1pPr algn="l" defTabSz="557241" rtl="0" eaLnBrk="1" latinLnBrk="0" hangingPunct="1">
        <a:lnSpc>
          <a:spcPct val="90000"/>
        </a:lnSpc>
        <a:spcBef>
          <a:spcPct val="0"/>
        </a:spcBef>
        <a:buNone/>
        <a:defRPr sz="1500" b="1" kern="1200">
          <a:solidFill>
            <a:srgbClr val="48484A"/>
          </a:solidFill>
          <a:latin typeface="Book Antiqua" panose="02040602050305030304" pitchFamily="18" charset="0"/>
          <a:ea typeface="Verdana" panose="020B0604030504040204" pitchFamily="34" charset="0"/>
          <a:cs typeface="Arial" panose="020B0604020202020204" pitchFamily="34" charset="0"/>
        </a:defRPr>
      </a:lvl1pPr>
    </p:titleStyle>
    <p:bodyStyle>
      <a:lvl1pPr marL="139311" indent="-139311" algn="l" defTabSz="557241" rtl="0" eaLnBrk="1" latinLnBrk="0" hangingPunct="1">
        <a:lnSpc>
          <a:spcPct val="90000"/>
        </a:lnSpc>
        <a:spcBef>
          <a:spcPts val="611"/>
        </a:spcBef>
        <a:buFont typeface="Arial" panose="020B0604020202020204" pitchFamily="34" charset="0"/>
        <a:buChar char="•"/>
        <a:defRPr sz="1300" kern="1200">
          <a:solidFill>
            <a:srgbClr val="48484A"/>
          </a:solidFill>
          <a:latin typeface="Book Antiqua" panose="02040602050305030304" pitchFamily="18" charset="0"/>
          <a:ea typeface="Verdana" panose="020B0604030504040204" pitchFamily="34" charset="0"/>
          <a:cs typeface="Arial" panose="020B0604020202020204" pitchFamily="34" charset="0"/>
        </a:defRPr>
      </a:lvl1pPr>
      <a:lvl2pPr marL="417931" indent="-139311" algn="l" defTabSz="557241" rtl="0" eaLnBrk="1" latinLnBrk="0" hangingPunct="1">
        <a:lnSpc>
          <a:spcPct val="90000"/>
        </a:lnSpc>
        <a:spcBef>
          <a:spcPts val="304"/>
        </a:spcBef>
        <a:buFont typeface="Arial" panose="020B0604020202020204" pitchFamily="34" charset="0"/>
        <a:buChar char="•"/>
        <a:defRPr sz="1300" kern="1200">
          <a:solidFill>
            <a:srgbClr val="48484A"/>
          </a:solidFill>
          <a:latin typeface="Book Antiqua" panose="02040602050305030304" pitchFamily="18" charset="0"/>
          <a:ea typeface="Verdana" panose="020B0604030504040204" pitchFamily="34" charset="0"/>
          <a:cs typeface="Arial" panose="020B0604020202020204" pitchFamily="34" charset="0"/>
        </a:defRPr>
      </a:lvl2pPr>
      <a:lvl3pPr marL="696551" indent="-139311" algn="l" defTabSz="557241" rtl="0" eaLnBrk="1" latinLnBrk="0" hangingPunct="1">
        <a:lnSpc>
          <a:spcPct val="90000"/>
        </a:lnSpc>
        <a:spcBef>
          <a:spcPts val="304"/>
        </a:spcBef>
        <a:buFont typeface="Arial" panose="020B0604020202020204" pitchFamily="34" charset="0"/>
        <a:buChar char="•"/>
        <a:defRPr sz="1300" kern="1200">
          <a:solidFill>
            <a:srgbClr val="48484A"/>
          </a:solidFill>
          <a:latin typeface="Book Antiqua" panose="02040602050305030304" pitchFamily="18" charset="0"/>
          <a:ea typeface="Verdana" panose="020B0604030504040204" pitchFamily="34" charset="0"/>
          <a:cs typeface="Arial" panose="020B0604020202020204" pitchFamily="34" charset="0"/>
        </a:defRPr>
      </a:lvl3pPr>
      <a:lvl4pPr marL="975170" indent="-139311" algn="l" defTabSz="557241" rtl="0" eaLnBrk="1" latinLnBrk="0" hangingPunct="1">
        <a:lnSpc>
          <a:spcPct val="90000"/>
        </a:lnSpc>
        <a:spcBef>
          <a:spcPts val="304"/>
        </a:spcBef>
        <a:buFont typeface="Arial" panose="020B0604020202020204" pitchFamily="34" charset="0"/>
        <a:buChar char="•"/>
        <a:defRPr sz="1300" kern="1200">
          <a:solidFill>
            <a:srgbClr val="48484A"/>
          </a:solidFill>
          <a:latin typeface="Book Antiqua" panose="02040602050305030304" pitchFamily="18" charset="0"/>
          <a:ea typeface="Verdana" panose="020B0604030504040204" pitchFamily="34" charset="0"/>
          <a:cs typeface="Arial" panose="020B0604020202020204" pitchFamily="34" charset="0"/>
        </a:defRPr>
      </a:lvl4pPr>
      <a:lvl5pPr marL="1253791" indent="-139311" algn="l" defTabSz="557241" rtl="0" eaLnBrk="1" latinLnBrk="0" hangingPunct="1">
        <a:lnSpc>
          <a:spcPct val="90000"/>
        </a:lnSpc>
        <a:spcBef>
          <a:spcPts val="304"/>
        </a:spcBef>
        <a:buFont typeface="Arial" panose="020B0604020202020204" pitchFamily="34" charset="0"/>
        <a:buChar char="•"/>
        <a:defRPr sz="1300" kern="1200">
          <a:solidFill>
            <a:srgbClr val="48484A"/>
          </a:solidFill>
          <a:latin typeface="Book Antiqua" panose="02040602050305030304" pitchFamily="18" charset="0"/>
          <a:ea typeface="Verdana" panose="020B0604030504040204" pitchFamily="34" charset="0"/>
          <a:cs typeface="Arial" panose="020B0604020202020204" pitchFamily="34" charset="0"/>
        </a:defRPr>
      </a:lvl5pPr>
      <a:lvl6pPr marL="1532411" indent="-139311" algn="l" defTabSz="557241" rtl="0" eaLnBrk="1" latinLnBrk="0" hangingPunct="1">
        <a:lnSpc>
          <a:spcPct val="90000"/>
        </a:lnSpc>
        <a:spcBef>
          <a:spcPts val="304"/>
        </a:spcBef>
        <a:buFont typeface="Arial" panose="020B0604020202020204" pitchFamily="34" charset="0"/>
        <a:buChar char="•"/>
        <a:defRPr sz="1097" kern="1200">
          <a:solidFill>
            <a:schemeClr val="tx1"/>
          </a:solidFill>
          <a:latin typeface="+mn-lt"/>
          <a:ea typeface="+mn-ea"/>
          <a:cs typeface="+mn-cs"/>
        </a:defRPr>
      </a:lvl6pPr>
      <a:lvl7pPr marL="1811032" indent="-139311" algn="l" defTabSz="557241" rtl="0" eaLnBrk="1" latinLnBrk="0" hangingPunct="1">
        <a:lnSpc>
          <a:spcPct val="90000"/>
        </a:lnSpc>
        <a:spcBef>
          <a:spcPts val="304"/>
        </a:spcBef>
        <a:buFont typeface="Arial" panose="020B0604020202020204" pitchFamily="34" charset="0"/>
        <a:buChar char="•"/>
        <a:defRPr sz="1097" kern="1200">
          <a:solidFill>
            <a:schemeClr val="tx1"/>
          </a:solidFill>
          <a:latin typeface="+mn-lt"/>
          <a:ea typeface="+mn-ea"/>
          <a:cs typeface="+mn-cs"/>
        </a:defRPr>
      </a:lvl7pPr>
      <a:lvl8pPr marL="2089650" indent="-139311" algn="l" defTabSz="557241" rtl="0" eaLnBrk="1" latinLnBrk="0" hangingPunct="1">
        <a:lnSpc>
          <a:spcPct val="90000"/>
        </a:lnSpc>
        <a:spcBef>
          <a:spcPts val="304"/>
        </a:spcBef>
        <a:buFont typeface="Arial" panose="020B0604020202020204" pitchFamily="34" charset="0"/>
        <a:buChar char="•"/>
        <a:defRPr sz="1097" kern="1200">
          <a:solidFill>
            <a:schemeClr val="tx1"/>
          </a:solidFill>
          <a:latin typeface="+mn-lt"/>
          <a:ea typeface="+mn-ea"/>
          <a:cs typeface="+mn-cs"/>
        </a:defRPr>
      </a:lvl8pPr>
      <a:lvl9pPr marL="2368271" indent="-139311" algn="l" defTabSz="557241" rtl="0" eaLnBrk="1" latinLnBrk="0" hangingPunct="1">
        <a:lnSpc>
          <a:spcPct val="90000"/>
        </a:lnSpc>
        <a:spcBef>
          <a:spcPts val="304"/>
        </a:spcBef>
        <a:buFont typeface="Arial" panose="020B0604020202020204" pitchFamily="34" charset="0"/>
        <a:buChar char="•"/>
        <a:defRPr sz="1097" kern="1200">
          <a:solidFill>
            <a:schemeClr val="tx1"/>
          </a:solidFill>
          <a:latin typeface="+mn-lt"/>
          <a:ea typeface="+mn-ea"/>
          <a:cs typeface="+mn-cs"/>
        </a:defRPr>
      </a:lvl9pPr>
    </p:bodyStyle>
    <p:otherStyle>
      <a:defPPr>
        <a:defRPr lang="it-IT"/>
      </a:defPPr>
      <a:lvl1pPr marL="0" algn="l" defTabSz="557241" rtl="0" eaLnBrk="1" latinLnBrk="0" hangingPunct="1">
        <a:defRPr sz="1097" kern="1200">
          <a:solidFill>
            <a:schemeClr val="tx1"/>
          </a:solidFill>
          <a:latin typeface="+mn-lt"/>
          <a:ea typeface="+mn-ea"/>
          <a:cs typeface="+mn-cs"/>
        </a:defRPr>
      </a:lvl1pPr>
      <a:lvl2pPr marL="278621" algn="l" defTabSz="557241" rtl="0" eaLnBrk="1" latinLnBrk="0" hangingPunct="1">
        <a:defRPr sz="1097" kern="1200">
          <a:solidFill>
            <a:schemeClr val="tx1"/>
          </a:solidFill>
          <a:latin typeface="+mn-lt"/>
          <a:ea typeface="+mn-ea"/>
          <a:cs typeface="+mn-cs"/>
        </a:defRPr>
      </a:lvl2pPr>
      <a:lvl3pPr marL="557241" algn="l" defTabSz="557241" rtl="0" eaLnBrk="1" latinLnBrk="0" hangingPunct="1">
        <a:defRPr sz="1097" kern="1200">
          <a:solidFill>
            <a:schemeClr val="tx1"/>
          </a:solidFill>
          <a:latin typeface="+mn-lt"/>
          <a:ea typeface="+mn-ea"/>
          <a:cs typeface="+mn-cs"/>
        </a:defRPr>
      </a:lvl3pPr>
      <a:lvl4pPr marL="835862" algn="l" defTabSz="557241" rtl="0" eaLnBrk="1" latinLnBrk="0" hangingPunct="1">
        <a:defRPr sz="1097" kern="1200">
          <a:solidFill>
            <a:schemeClr val="tx1"/>
          </a:solidFill>
          <a:latin typeface="+mn-lt"/>
          <a:ea typeface="+mn-ea"/>
          <a:cs typeface="+mn-cs"/>
        </a:defRPr>
      </a:lvl4pPr>
      <a:lvl5pPr marL="1114481" algn="l" defTabSz="557241" rtl="0" eaLnBrk="1" latinLnBrk="0" hangingPunct="1">
        <a:defRPr sz="1097" kern="1200">
          <a:solidFill>
            <a:schemeClr val="tx1"/>
          </a:solidFill>
          <a:latin typeface="+mn-lt"/>
          <a:ea typeface="+mn-ea"/>
          <a:cs typeface="+mn-cs"/>
        </a:defRPr>
      </a:lvl5pPr>
      <a:lvl6pPr marL="1393101" algn="l" defTabSz="557241" rtl="0" eaLnBrk="1" latinLnBrk="0" hangingPunct="1">
        <a:defRPr sz="1097" kern="1200">
          <a:solidFill>
            <a:schemeClr val="tx1"/>
          </a:solidFill>
          <a:latin typeface="+mn-lt"/>
          <a:ea typeface="+mn-ea"/>
          <a:cs typeface="+mn-cs"/>
        </a:defRPr>
      </a:lvl6pPr>
      <a:lvl7pPr marL="1671721" algn="l" defTabSz="557241" rtl="0" eaLnBrk="1" latinLnBrk="0" hangingPunct="1">
        <a:defRPr sz="1097" kern="1200">
          <a:solidFill>
            <a:schemeClr val="tx1"/>
          </a:solidFill>
          <a:latin typeface="+mn-lt"/>
          <a:ea typeface="+mn-ea"/>
          <a:cs typeface="+mn-cs"/>
        </a:defRPr>
      </a:lvl7pPr>
      <a:lvl8pPr marL="1950342" algn="l" defTabSz="557241" rtl="0" eaLnBrk="1" latinLnBrk="0" hangingPunct="1">
        <a:defRPr sz="1097" kern="1200">
          <a:solidFill>
            <a:schemeClr val="tx1"/>
          </a:solidFill>
          <a:latin typeface="+mn-lt"/>
          <a:ea typeface="+mn-ea"/>
          <a:cs typeface="+mn-cs"/>
        </a:defRPr>
      </a:lvl8pPr>
      <a:lvl9pPr marL="2228962" algn="l" defTabSz="557241" rtl="0" eaLnBrk="1" latinLnBrk="0" hangingPunct="1">
        <a:defRPr sz="109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tile tx="0" ty="0" sx="100000" sy="100000" flip="none" algn="tl"/>
        </a:blipFill>
        <a:effectLst/>
      </p:bgPr>
    </p:bg>
    <p:spTree>
      <p:nvGrpSpPr>
        <p:cNvPr id="1" name=""/>
        <p:cNvGrpSpPr/>
        <p:nvPr/>
      </p:nvGrpSpPr>
      <p:grpSpPr>
        <a:xfrm>
          <a:off x="0" y="0"/>
          <a:ext cx="0" cy="0"/>
          <a:chOff x="0" y="0"/>
          <a:chExt cx="0" cy="0"/>
        </a:xfrm>
      </p:grpSpPr>
      <p:sp>
        <p:nvSpPr>
          <p:cNvPr id="28" name="Titolo 27">
            <a:extLst>
              <a:ext uri="{FF2B5EF4-FFF2-40B4-BE49-F238E27FC236}">
                <a16:creationId xmlns:a16="http://schemas.microsoft.com/office/drawing/2014/main" id="{2B80E6E8-4264-4791-969D-9FD60B225856}"/>
              </a:ext>
            </a:extLst>
          </p:cNvPr>
          <p:cNvSpPr>
            <a:spLocks noGrp="1"/>
          </p:cNvSpPr>
          <p:nvPr>
            <p:ph type="title"/>
          </p:nvPr>
        </p:nvSpPr>
        <p:spPr>
          <a:xfrm>
            <a:off x="1429506" y="4460452"/>
            <a:ext cx="9333004" cy="549381"/>
          </a:xfrm>
        </p:spPr>
        <p:txBody>
          <a:bodyPr/>
          <a:lstStyle/>
          <a:p>
            <a:r>
              <a:rPr lang="en-GB" dirty="0"/>
              <a:t>Presentation to World Meteorological Congress</a:t>
            </a:r>
          </a:p>
        </p:txBody>
      </p:sp>
      <p:sp>
        <p:nvSpPr>
          <p:cNvPr id="8" name="Segnaposto testo 7">
            <a:extLst>
              <a:ext uri="{FF2B5EF4-FFF2-40B4-BE49-F238E27FC236}">
                <a16:creationId xmlns:a16="http://schemas.microsoft.com/office/drawing/2014/main" id="{210CA37D-7F14-4464-8103-7A92FF7E5543}"/>
              </a:ext>
            </a:extLst>
          </p:cNvPr>
          <p:cNvSpPr>
            <a:spLocks noGrp="1"/>
          </p:cNvSpPr>
          <p:nvPr>
            <p:ph type="body" sz="quarter" idx="1"/>
          </p:nvPr>
        </p:nvSpPr>
        <p:spPr>
          <a:xfrm>
            <a:off x="5208576" y="5229576"/>
            <a:ext cx="1774846" cy="413639"/>
          </a:xfrm>
        </p:spPr>
        <p:txBody>
          <a:bodyPr/>
          <a:lstStyle/>
          <a:p>
            <a:pPr marL="0" indent="0">
              <a:buNone/>
            </a:pPr>
            <a:r>
              <a:rPr lang="en-GB" dirty="0"/>
              <a:t>30 May 2023</a:t>
            </a:r>
          </a:p>
        </p:txBody>
      </p:sp>
      <p:sp>
        <p:nvSpPr>
          <p:cNvPr id="4" name="Titolo 27">
            <a:extLst>
              <a:ext uri="{FF2B5EF4-FFF2-40B4-BE49-F238E27FC236}">
                <a16:creationId xmlns:a16="http://schemas.microsoft.com/office/drawing/2014/main" id="{2B80E6E8-4264-4791-969D-9FD60B225856}"/>
              </a:ext>
            </a:extLst>
          </p:cNvPr>
          <p:cNvSpPr txBox="1">
            <a:spLocks/>
          </p:cNvSpPr>
          <p:nvPr/>
        </p:nvSpPr>
        <p:spPr>
          <a:xfrm>
            <a:off x="3582337" y="3682156"/>
            <a:ext cx="5027338" cy="549381"/>
          </a:xfrm>
          <a:prstGeom prst="rect">
            <a:avLst/>
          </a:prstGeom>
        </p:spPr>
        <p:txBody>
          <a:bodyPr vert="horz" wrap="none" lIns="91440" tIns="45720" rIns="91440" bIns="45720" rtlCol="0">
            <a:spAutoFit/>
          </a:bodyPr>
          <a:lstStyle>
            <a:lvl1pPr algn="ctr" defTabSz="557241" rtl="0" eaLnBrk="1" latinLnBrk="0" hangingPunct="1">
              <a:lnSpc>
                <a:spcPct val="90000"/>
              </a:lnSpc>
              <a:spcBef>
                <a:spcPct val="0"/>
              </a:spcBef>
              <a:buNone/>
              <a:defRPr lang="it-IT" sz="3300" b="1" kern="1200" baseline="0">
                <a:solidFill>
                  <a:srgbClr val="48484A"/>
                </a:solidFill>
                <a:latin typeface="Book Antiqua" panose="02040602050305030304" pitchFamily="18" charset="0"/>
                <a:ea typeface="Verdana" panose="020B0604030504040204" pitchFamily="34" charset="0"/>
                <a:cs typeface="Arial" panose="020B0604020202020204" pitchFamily="34" charset="0"/>
              </a:defRPr>
            </a:lvl1pPr>
          </a:lstStyle>
          <a:p>
            <a:r>
              <a:rPr lang="en-GB" dirty="0"/>
              <a:t>External Auditor Reports</a:t>
            </a:r>
          </a:p>
        </p:txBody>
      </p:sp>
    </p:spTree>
    <p:extLst>
      <p:ext uri="{BB962C8B-B14F-4D97-AF65-F5344CB8AC3E}">
        <p14:creationId xmlns:p14="http://schemas.microsoft.com/office/powerpoint/2010/main" val="3821226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60000"/>
          </a:schemeClr>
        </a:solidFill>
        <a:effectLst/>
      </p:bgPr>
    </p:bg>
    <p:spTree>
      <p:nvGrpSpPr>
        <p:cNvPr id="1" name=""/>
        <p:cNvGrpSpPr/>
        <p:nvPr/>
      </p:nvGrpSpPr>
      <p:grpSpPr>
        <a:xfrm>
          <a:off x="0" y="0"/>
          <a:ext cx="0" cy="0"/>
          <a:chOff x="0" y="0"/>
          <a:chExt cx="0" cy="0"/>
        </a:xfrm>
      </p:grpSpPr>
      <p:sp>
        <p:nvSpPr>
          <p:cNvPr id="7" name="Segnaposto numero diapositiva 6">
            <a:extLst>
              <a:ext uri="{FF2B5EF4-FFF2-40B4-BE49-F238E27FC236}">
                <a16:creationId xmlns:a16="http://schemas.microsoft.com/office/drawing/2014/main" id="{D30C8EBF-B6F4-48AC-BE07-0572AF4A985B}"/>
              </a:ext>
            </a:extLst>
          </p:cNvPr>
          <p:cNvSpPr>
            <a:spLocks noGrp="1"/>
          </p:cNvSpPr>
          <p:nvPr>
            <p:ph type="sldNum" sz="quarter" idx="12"/>
          </p:nvPr>
        </p:nvSpPr>
        <p:spPr/>
        <p:txBody>
          <a:bodyPr/>
          <a:lstStyle/>
          <a:p>
            <a:fld id="{1C97FF98-940A-4A06-8159-30D93523CFB8}" type="slidenum">
              <a:rPr lang="it-IT" smtClean="0"/>
              <a:pPr/>
              <a:t>10</a:t>
            </a:fld>
            <a:endParaRPr lang="it-IT" dirty="0"/>
          </a:p>
        </p:txBody>
      </p:sp>
      <p:sp>
        <p:nvSpPr>
          <p:cNvPr id="49" name="Segnaposto testo 48">
            <a:extLst>
              <a:ext uri="{FF2B5EF4-FFF2-40B4-BE49-F238E27FC236}">
                <a16:creationId xmlns:a16="http://schemas.microsoft.com/office/drawing/2014/main" id="{E67D308F-3396-418C-A4ED-E1120C6136DE}"/>
              </a:ext>
            </a:extLst>
          </p:cNvPr>
          <p:cNvSpPr>
            <a:spLocks noGrp="1"/>
          </p:cNvSpPr>
          <p:nvPr>
            <p:ph type="body" sz="quarter" idx="13"/>
          </p:nvPr>
        </p:nvSpPr>
        <p:spPr>
          <a:xfrm>
            <a:off x="271455" y="1115683"/>
            <a:ext cx="11649077" cy="4763909"/>
          </a:xfrm>
        </p:spPr>
        <p:txBody>
          <a:bodyPr>
            <a:normAutofit/>
          </a:bodyPr>
          <a:lstStyle/>
          <a:p>
            <a:pPr algn="just"/>
            <a:r>
              <a:rPr lang="en-GB" sz="2000" dirty="0"/>
              <a:t>All recommendations and suggestions were accepted by Management.</a:t>
            </a:r>
          </a:p>
          <a:p>
            <a:pPr algn="just"/>
            <a:r>
              <a:rPr lang="en-GB" sz="2000" dirty="0"/>
              <a:t>They are aimed to improve some procedures and processes, in order to prevent data loss or to increase access security, establishing also some automated controls.</a:t>
            </a:r>
          </a:p>
          <a:p>
            <a:pPr algn="just"/>
            <a:r>
              <a:rPr lang="en-GB" sz="2000" dirty="0"/>
              <a:t>Some recommendations are also directed to improve the training of the personnel, including executive and high-level management, to make them aware of the correct conduct to adopt in order not to create breaches in IT security.</a:t>
            </a:r>
          </a:p>
          <a:p>
            <a:pPr algn="just"/>
            <a:r>
              <a:rPr lang="en-GB" sz="2000" dirty="0"/>
              <a:t>There is the need to adopt a BYOD policy, to make that staff’s personal devices are compliant with the IT security measures of the Organisation.</a:t>
            </a:r>
          </a:p>
          <a:p>
            <a:pPr algn="just"/>
            <a:endParaRPr lang="en-GB" sz="2000" dirty="0"/>
          </a:p>
        </p:txBody>
      </p:sp>
    </p:spTree>
    <p:extLst>
      <p:ext uri="{BB962C8B-B14F-4D97-AF65-F5344CB8AC3E}">
        <p14:creationId xmlns:p14="http://schemas.microsoft.com/office/powerpoint/2010/main" val="2141795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A0909583-1407-25B7-F41B-0F12270308EF}"/>
              </a:ext>
            </a:extLst>
          </p:cNvPr>
          <p:cNvPicPr>
            <a:picLocks noChangeAspect="1"/>
          </p:cNvPicPr>
          <p:nvPr/>
        </p:nvPicPr>
        <p:blipFill>
          <a:blip r:embed="rId3"/>
          <a:stretch>
            <a:fillRect/>
          </a:stretch>
        </p:blipFill>
        <p:spPr>
          <a:xfrm>
            <a:off x="0" y="0"/>
            <a:ext cx="12192000" cy="6858000"/>
          </a:xfrm>
          <a:prstGeom prst="rect">
            <a:avLst/>
          </a:prstGeom>
        </p:spPr>
      </p:pic>
      <p:sp>
        <p:nvSpPr>
          <p:cNvPr id="7" name="Segnaposto numero diapositiva 6">
            <a:extLst>
              <a:ext uri="{FF2B5EF4-FFF2-40B4-BE49-F238E27FC236}">
                <a16:creationId xmlns:a16="http://schemas.microsoft.com/office/drawing/2014/main" id="{D30C8EBF-B6F4-48AC-BE07-0572AF4A985B}"/>
              </a:ext>
            </a:extLst>
          </p:cNvPr>
          <p:cNvSpPr>
            <a:spLocks noGrp="1"/>
          </p:cNvSpPr>
          <p:nvPr>
            <p:ph type="sldNum" sz="quarter" idx="12"/>
          </p:nvPr>
        </p:nvSpPr>
        <p:spPr>
          <a:noFill/>
        </p:spPr>
        <p:txBody>
          <a:bodyPr/>
          <a:lstStyle/>
          <a:p>
            <a:fld id="{1C97FF98-940A-4A06-8159-30D93523CFB8}" type="slidenum">
              <a:rPr lang="it-IT" smtClean="0"/>
              <a:pPr/>
              <a:t>11</a:t>
            </a:fld>
            <a:endParaRPr lang="it-IT" dirty="0"/>
          </a:p>
        </p:txBody>
      </p:sp>
      <p:sp>
        <p:nvSpPr>
          <p:cNvPr id="3" name="Rectangle 2"/>
          <p:cNvSpPr/>
          <p:nvPr/>
        </p:nvSpPr>
        <p:spPr>
          <a:xfrm>
            <a:off x="1528923" y="2967335"/>
            <a:ext cx="9134167" cy="923330"/>
          </a:xfrm>
          <a:prstGeom prst="rect">
            <a:avLst/>
          </a:prstGeom>
          <a:noFill/>
        </p:spPr>
        <p:txBody>
          <a:bodyPr wrap="none" lIns="91440" tIns="45720" rIns="91440" bIns="45720">
            <a:spAutoFit/>
            <a:scene3d>
              <a:camera prst="isometricOffAxis1Right"/>
              <a:lightRig rig="threePt" dir="t"/>
            </a:scene3d>
          </a:bodyPr>
          <a:lstStyle/>
          <a:p>
            <a:pPr algn="ctr"/>
            <a:r>
              <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63500">
                    <a:schemeClr val="accent2">
                      <a:satMod val="175000"/>
                      <a:alpha val="40000"/>
                    </a:schemeClr>
                  </a:glow>
                  <a:outerShdw blurRad="50800" dist="38100" dir="8100000" algn="tr" rotWithShape="0">
                    <a:prstClr val="black">
                      <a:alpha val="40000"/>
                    </a:prstClr>
                  </a:outerShdw>
                </a:effectLst>
              </a:rPr>
              <a:t>Thanks for Your Attention</a:t>
            </a:r>
          </a:p>
        </p:txBody>
      </p:sp>
      <p:sp>
        <p:nvSpPr>
          <p:cNvPr id="2" name="Rectangle 2">
            <a:extLst>
              <a:ext uri="{FF2B5EF4-FFF2-40B4-BE49-F238E27FC236}">
                <a16:creationId xmlns:a16="http://schemas.microsoft.com/office/drawing/2014/main" id="{36E76622-1B8C-29E7-8A97-4188AF482FD9}"/>
              </a:ext>
            </a:extLst>
          </p:cNvPr>
          <p:cNvSpPr/>
          <p:nvPr/>
        </p:nvSpPr>
        <p:spPr>
          <a:xfrm>
            <a:off x="1528916" y="2967335"/>
            <a:ext cx="9134167" cy="923330"/>
          </a:xfrm>
          <a:prstGeom prst="rect">
            <a:avLst/>
          </a:prstGeom>
          <a:noFill/>
        </p:spPr>
        <p:txBody>
          <a:bodyPr wrap="none" lIns="91440" tIns="45720" rIns="91440" bIns="45720">
            <a:spAutoFit/>
            <a:scene3d>
              <a:camera prst="isometricOffAxis1Right"/>
              <a:lightRig rig="threePt" dir="t"/>
            </a:scene3d>
          </a:bodyPr>
          <a:lstStyle/>
          <a:p>
            <a:pPr algn="ctr"/>
            <a:r>
              <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63500">
                    <a:schemeClr val="accent2">
                      <a:satMod val="175000"/>
                      <a:alpha val="40000"/>
                    </a:schemeClr>
                  </a:glow>
                  <a:outerShdw blurRad="50800" dist="38100" dir="8100000" algn="tr" rotWithShape="0">
                    <a:prstClr val="black">
                      <a:alpha val="40000"/>
                    </a:prstClr>
                  </a:outerShdw>
                </a:effectLst>
              </a:rPr>
              <a:t>Thanks for Your Attention</a:t>
            </a:r>
          </a:p>
        </p:txBody>
      </p:sp>
    </p:spTree>
    <p:extLst>
      <p:ext uri="{BB962C8B-B14F-4D97-AF65-F5344CB8AC3E}">
        <p14:creationId xmlns:p14="http://schemas.microsoft.com/office/powerpoint/2010/main" val="2552707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tile tx="0" ty="0" sx="100000" sy="100000" flip="none" algn="tl"/>
        </a:blipFill>
        <a:effectLst/>
      </p:bgPr>
    </p:bg>
    <p:spTree>
      <p:nvGrpSpPr>
        <p:cNvPr id="1" name=""/>
        <p:cNvGrpSpPr/>
        <p:nvPr/>
      </p:nvGrpSpPr>
      <p:grpSpPr>
        <a:xfrm>
          <a:off x="0" y="0"/>
          <a:ext cx="0" cy="0"/>
          <a:chOff x="0" y="0"/>
          <a:chExt cx="0" cy="0"/>
        </a:xfrm>
      </p:grpSpPr>
      <p:sp>
        <p:nvSpPr>
          <p:cNvPr id="48" name="Titolo 47">
            <a:extLst>
              <a:ext uri="{FF2B5EF4-FFF2-40B4-BE49-F238E27FC236}">
                <a16:creationId xmlns:a16="http://schemas.microsoft.com/office/drawing/2014/main" id="{B6C4247D-97C3-4DAE-B394-C47B140F5DB3}"/>
              </a:ext>
            </a:extLst>
          </p:cNvPr>
          <p:cNvSpPr>
            <a:spLocks noGrp="1"/>
          </p:cNvSpPr>
          <p:nvPr>
            <p:ph type="title"/>
          </p:nvPr>
        </p:nvSpPr>
        <p:spPr/>
        <p:txBody>
          <a:bodyPr/>
          <a:lstStyle/>
          <a:p>
            <a:r>
              <a:rPr lang="en-GB" sz="2400" dirty="0"/>
              <a:t>Presentation of the reports</a:t>
            </a:r>
          </a:p>
        </p:txBody>
      </p:sp>
      <p:sp>
        <p:nvSpPr>
          <p:cNvPr id="7" name="Segnaposto numero diapositiva 6">
            <a:extLst>
              <a:ext uri="{FF2B5EF4-FFF2-40B4-BE49-F238E27FC236}">
                <a16:creationId xmlns:a16="http://schemas.microsoft.com/office/drawing/2014/main" id="{D30C8EBF-B6F4-48AC-BE07-0572AF4A985B}"/>
              </a:ext>
            </a:extLst>
          </p:cNvPr>
          <p:cNvSpPr>
            <a:spLocks noGrp="1"/>
          </p:cNvSpPr>
          <p:nvPr>
            <p:ph type="sldNum" sz="quarter" idx="12"/>
          </p:nvPr>
        </p:nvSpPr>
        <p:spPr/>
        <p:txBody>
          <a:bodyPr/>
          <a:lstStyle/>
          <a:p>
            <a:fld id="{1C97FF98-940A-4A06-8159-30D93523CFB8}" type="slidenum">
              <a:rPr lang="it-IT" smtClean="0"/>
              <a:pPr/>
              <a:t>2</a:t>
            </a:fld>
            <a:endParaRPr lang="it-IT" dirty="0"/>
          </a:p>
        </p:txBody>
      </p:sp>
      <p:sp>
        <p:nvSpPr>
          <p:cNvPr id="49" name="Segnaposto testo 48">
            <a:extLst>
              <a:ext uri="{FF2B5EF4-FFF2-40B4-BE49-F238E27FC236}">
                <a16:creationId xmlns:a16="http://schemas.microsoft.com/office/drawing/2014/main" id="{E67D308F-3396-418C-A4ED-E1120C6136DE}"/>
              </a:ext>
            </a:extLst>
          </p:cNvPr>
          <p:cNvSpPr>
            <a:spLocks noGrp="1"/>
          </p:cNvSpPr>
          <p:nvPr>
            <p:ph type="body" sz="quarter" idx="13"/>
          </p:nvPr>
        </p:nvSpPr>
        <p:spPr>
          <a:xfrm>
            <a:off x="271455" y="1712511"/>
            <a:ext cx="11649077" cy="4354734"/>
          </a:xfrm>
        </p:spPr>
        <p:txBody>
          <a:bodyPr>
            <a:normAutofit/>
          </a:bodyPr>
          <a:lstStyle/>
          <a:p>
            <a:pPr marL="457200" indent="-457200">
              <a:buFont typeface="+mj-lt"/>
              <a:buAutoNum type="arabicPeriod"/>
            </a:pPr>
            <a:r>
              <a:rPr lang="en-GB" sz="2000" b="1" dirty="0">
                <a:solidFill>
                  <a:srgbClr val="FF0000"/>
                </a:solidFill>
              </a:rPr>
              <a:t>Audit report on FS 2022</a:t>
            </a:r>
          </a:p>
          <a:p>
            <a:pPr lvl="1" algn="just"/>
            <a:r>
              <a:rPr lang="en-GB" sz="2000" dirty="0"/>
              <a:t>Including the IT audits, we have issued 23 recommendations and 1 suggestion.</a:t>
            </a:r>
          </a:p>
          <a:p>
            <a:pPr lvl="1" algn="just"/>
            <a:r>
              <a:rPr lang="en-GB" sz="2000" dirty="0"/>
              <a:t>We have also carried out the follow-up to the previous recommendations.</a:t>
            </a:r>
          </a:p>
          <a:p>
            <a:pPr marL="457200" indent="-457200">
              <a:buFont typeface="+mj-lt"/>
              <a:buAutoNum type="arabicPeriod"/>
            </a:pPr>
            <a:r>
              <a:rPr lang="en-GB" sz="2100" b="1" dirty="0">
                <a:solidFill>
                  <a:srgbClr val="FF0000"/>
                </a:solidFill>
              </a:rPr>
              <a:t>Performance audit report on cybersecurity</a:t>
            </a:r>
          </a:p>
          <a:p>
            <a:pPr lvl="1" algn="just"/>
            <a:r>
              <a:rPr lang="en-GB" sz="2000" dirty="0"/>
              <a:t>We have assessed the current situation and the actions undertaken by Management.</a:t>
            </a:r>
          </a:p>
          <a:p>
            <a:pPr lvl="1" algn="just"/>
            <a:r>
              <a:rPr lang="en-GB" sz="2000" dirty="0"/>
              <a:t>We have issued 9 recommendations and 5 suggestions, aimed to improve the current framework.</a:t>
            </a:r>
          </a:p>
          <a:p>
            <a:pPr algn="just"/>
            <a:r>
              <a:rPr lang="en-US" sz="2000" dirty="0"/>
              <a:t>All findings of the two reports were discussed with Management not only during the audit, but also through the due cross-examination. The WMO’s comments to our recommendations, approved by the Secretary-General, are included in the reports.</a:t>
            </a:r>
            <a:endParaRPr lang="en-GB" sz="2000" dirty="0"/>
          </a:p>
        </p:txBody>
      </p:sp>
    </p:spTree>
    <p:extLst>
      <p:ext uri="{BB962C8B-B14F-4D97-AF65-F5344CB8AC3E}">
        <p14:creationId xmlns:p14="http://schemas.microsoft.com/office/powerpoint/2010/main" val="1559116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60000"/>
          </a:schemeClr>
        </a:solidFill>
        <a:effectLst/>
      </p:bgPr>
    </p:bg>
    <p:spTree>
      <p:nvGrpSpPr>
        <p:cNvPr id="1" name=""/>
        <p:cNvGrpSpPr/>
        <p:nvPr/>
      </p:nvGrpSpPr>
      <p:grpSpPr>
        <a:xfrm>
          <a:off x="0" y="0"/>
          <a:ext cx="0" cy="0"/>
          <a:chOff x="0" y="0"/>
          <a:chExt cx="0" cy="0"/>
        </a:xfrm>
      </p:grpSpPr>
      <p:sp>
        <p:nvSpPr>
          <p:cNvPr id="48" name="Titolo 47">
            <a:extLst>
              <a:ext uri="{FF2B5EF4-FFF2-40B4-BE49-F238E27FC236}">
                <a16:creationId xmlns:a16="http://schemas.microsoft.com/office/drawing/2014/main" id="{B6C4247D-97C3-4DAE-B394-C47B140F5DB3}"/>
              </a:ext>
            </a:extLst>
          </p:cNvPr>
          <p:cNvSpPr>
            <a:spLocks noGrp="1"/>
          </p:cNvSpPr>
          <p:nvPr>
            <p:ph type="title"/>
          </p:nvPr>
        </p:nvSpPr>
        <p:spPr/>
        <p:txBody>
          <a:bodyPr/>
          <a:lstStyle/>
          <a:p>
            <a:pPr marL="457200" indent="-457200">
              <a:buFont typeface="+mj-lt"/>
              <a:buAutoNum type="arabicPeriod"/>
            </a:pPr>
            <a:r>
              <a:rPr lang="en-GB" sz="2400" dirty="0"/>
              <a:t>The financial audit report: main findings</a:t>
            </a:r>
          </a:p>
        </p:txBody>
      </p:sp>
      <p:sp>
        <p:nvSpPr>
          <p:cNvPr id="7" name="Segnaposto numero diapositiva 6">
            <a:extLst>
              <a:ext uri="{FF2B5EF4-FFF2-40B4-BE49-F238E27FC236}">
                <a16:creationId xmlns:a16="http://schemas.microsoft.com/office/drawing/2014/main" id="{D30C8EBF-B6F4-48AC-BE07-0572AF4A985B}"/>
              </a:ext>
            </a:extLst>
          </p:cNvPr>
          <p:cNvSpPr>
            <a:spLocks noGrp="1"/>
          </p:cNvSpPr>
          <p:nvPr>
            <p:ph type="sldNum" sz="quarter" idx="12"/>
          </p:nvPr>
        </p:nvSpPr>
        <p:spPr/>
        <p:txBody>
          <a:bodyPr/>
          <a:lstStyle/>
          <a:p>
            <a:fld id="{1C97FF98-940A-4A06-8159-30D93523CFB8}" type="slidenum">
              <a:rPr lang="it-IT" smtClean="0"/>
              <a:pPr/>
              <a:t>3</a:t>
            </a:fld>
            <a:endParaRPr lang="it-IT" dirty="0"/>
          </a:p>
        </p:txBody>
      </p:sp>
      <p:sp>
        <p:nvSpPr>
          <p:cNvPr id="49" name="Segnaposto testo 48">
            <a:extLst>
              <a:ext uri="{FF2B5EF4-FFF2-40B4-BE49-F238E27FC236}">
                <a16:creationId xmlns:a16="http://schemas.microsoft.com/office/drawing/2014/main" id="{E67D308F-3396-418C-A4ED-E1120C6136DE}"/>
              </a:ext>
            </a:extLst>
          </p:cNvPr>
          <p:cNvSpPr>
            <a:spLocks noGrp="1"/>
          </p:cNvSpPr>
          <p:nvPr>
            <p:ph type="body" sz="quarter" idx="13"/>
          </p:nvPr>
        </p:nvSpPr>
        <p:spPr>
          <a:xfrm>
            <a:off x="271455" y="1712511"/>
            <a:ext cx="11649077" cy="4167081"/>
          </a:xfrm>
        </p:spPr>
        <p:txBody>
          <a:bodyPr>
            <a:normAutofit/>
          </a:bodyPr>
          <a:lstStyle/>
          <a:p>
            <a:pPr algn="ctr"/>
            <a:r>
              <a:rPr lang="en-GB" sz="2000" b="1" dirty="0">
                <a:solidFill>
                  <a:srgbClr val="FF0000"/>
                </a:solidFill>
              </a:rPr>
              <a:t>Assets register and management</a:t>
            </a:r>
          </a:p>
          <a:p>
            <a:pPr algn="just"/>
            <a:r>
              <a:rPr lang="en-GB" sz="2000" dirty="0"/>
              <a:t>On this subject we have issued two recommendations, aimed to improve the assets’ register and management, especially regarding portable equipment, as well as items not owned by WMO.</a:t>
            </a:r>
          </a:p>
          <a:p>
            <a:pPr algn="ctr"/>
            <a:r>
              <a:rPr lang="en-GB" sz="2000" b="1" dirty="0">
                <a:solidFill>
                  <a:srgbClr val="FF0000"/>
                </a:solidFill>
              </a:rPr>
              <a:t>Building</a:t>
            </a:r>
          </a:p>
          <a:p>
            <a:pPr algn="just"/>
            <a:r>
              <a:rPr lang="en-US" sz="2000" dirty="0"/>
              <a:t>We further investigated the “</a:t>
            </a:r>
            <a:r>
              <a:rPr lang="en-US" sz="2000" i="1" dirty="0"/>
              <a:t>droit de </a:t>
            </a:r>
            <a:r>
              <a:rPr lang="en-US" sz="2000" i="1" dirty="0" err="1"/>
              <a:t>superficie</a:t>
            </a:r>
            <a:r>
              <a:rPr lang="en-US" sz="2000" dirty="0"/>
              <a:t>” issues, especially in view of the forthcoming extraordinary maintenance costs to be borne by WMO; we recommended that all recommendations related to this issue be submitted to the Council.</a:t>
            </a:r>
            <a:endParaRPr lang="en-GB" sz="2000" dirty="0"/>
          </a:p>
        </p:txBody>
      </p:sp>
    </p:spTree>
    <p:extLst>
      <p:ext uri="{BB962C8B-B14F-4D97-AF65-F5344CB8AC3E}">
        <p14:creationId xmlns:p14="http://schemas.microsoft.com/office/powerpoint/2010/main" val="3020183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60000"/>
          </a:schemeClr>
        </a:solidFill>
        <a:effectLst/>
      </p:bgPr>
    </p:bg>
    <p:spTree>
      <p:nvGrpSpPr>
        <p:cNvPr id="1" name=""/>
        <p:cNvGrpSpPr/>
        <p:nvPr/>
      </p:nvGrpSpPr>
      <p:grpSpPr>
        <a:xfrm>
          <a:off x="0" y="0"/>
          <a:ext cx="0" cy="0"/>
          <a:chOff x="0" y="0"/>
          <a:chExt cx="0" cy="0"/>
        </a:xfrm>
      </p:grpSpPr>
      <p:sp>
        <p:nvSpPr>
          <p:cNvPr id="7" name="Segnaposto numero diapositiva 6">
            <a:extLst>
              <a:ext uri="{FF2B5EF4-FFF2-40B4-BE49-F238E27FC236}">
                <a16:creationId xmlns:a16="http://schemas.microsoft.com/office/drawing/2014/main" id="{D30C8EBF-B6F4-48AC-BE07-0572AF4A985B}"/>
              </a:ext>
            </a:extLst>
          </p:cNvPr>
          <p:cNvSpPr>
            <a:spLocks noGrp="1"/>
          </p:cNvSpPr>
          <p:nvPr>
            <p:ph type="sldNum" sz="quarter" idx="12"/>
          </p:nvPr>
        </p:nvSpPr>
        <p:spPr/>
        <p:txBody>
          <a:bodyPr/>
          <a:lstStyle/>
          <a:p>
            <a:fld id="{1C97FF98-940A-4A06-8159-30D93523CFB8}" type="slidenum">
              <a:rPr lang="it-IT" smtClean="0"/>
              <a:pPr/>
              <a:t>4</a:t>
            </a:fld>
            <a:endParaRPr lang="it-IT" dirty="0"/>
          </a:p>
        </p:txBody>
      </p:sp>
      <p:sp>
        <p:nvSpPr>
          <p:cNvPr id="49" name="Segnaposto testo 48">
            <a:extLst>
              <a:ext uri="{FF2B5EF4-FFF2-40B4-BE49-F238E27FC236}">
                <a16:creationId xmlns:a16="http://schemas.microsoft.com/office/drawing/2014/main" id="{E67D308F-3396-418C-A4ED-E1120C6136DE}"/>
              </a:ext>
            </a:extLst>
          </p:cNvPr>
          <p:cNvSpPr>
            <a:spLocks noGrp="1"/>
          </p:cNvSpPr>
          <p:nvPr>
            <p:ph type="body" sz="quarter" idx="13"/>
          </p:nvPr>
        </p:nvSpPr>
        <p:spPr>
          <a:xfrm>
            <a:off x="271455" y="1207697"/>
            <a:ext cx="11649077" cy="4671895"/>
          </a:xfrm>
        </p:spPr>
        <p:txBody>
          <a:bodyPr>
            <a:normAutofit fontScale="92500" lnSpcReduction="20000"/>
          </a:bodyPr>
          <a:lstStyle/>
          <a:p>
            <a:pPr algn="ctr"/>
            <a:r>
              <a:rPr lang="en-GB" sz="2000" b="1" dirty="0">
                <a:solidFill>
                  <a:srgbClr val="FF0000"/>
                </a:solidFill>
              </a:rPr>
              <a:t>Revenue for services</a:t>
            </a:r>
          </a:p>
          <a:p>
            <a:pPr algn="just"/>
            <a:r>
              <a:rPr lang="en-GB" sz="2000" dirty="0"/>
              <a:t>We examined another aspect related, directly or indirectly, with the building issue, focusing on the rental agreements with external parties of the spaces of the building.</a:t>
            </a:r>
          </a:p>
          <a:p>
            <a:pPr algn="just"/>
            <a:r>
              <a:rPr lang="en-GB" sz="2000" dirty="0"/>
              <a:t>We have issued 4 recommendations, touching different aspects, like, for example, the need of having a standardised template for the contracts, or to review of the current rates, linked to the market prices, for non-UN entities; possible measures should be studied to provide only a restricted access to the lessees, in order to improve general security and to avoid possible conflicts of interests.</a:t>
            </a:r>
          </a:p>
          <a:p>
            <a:pPr algn="ctr"/>
            <a:r>
              <a:rPr lang="en-GB" sz="2000" b="1" dirty="0">
                <a:solidFill>
                  <a:srgbClr val="FF0000"/>
                </a:solidFill>
              </a:rPr>
              <a:t>Revenue from voluntary contributions</a:t>
            </a:r>
          </a:p>
          <a:p>
            <a:pPr algn="just"/>
            <a:r>
              <a:rPr lang="en-GB" sz="2000" dirty="0"/>
              <a:t>For this issue, we recommended harmonising the agreements for similar classes of contributions, in order to enhance transparency of funding conditions and to protect WMO’s rights and immunities. We also recommended assessing all planned costs,</a:t>
            </a:r>
            <a:r>
              <a:rPr lang="en-US" sz="2000" dirty="0"/>
              <a:t> including direct costs, technical support and administrative support costs, to ensure that the contributions are sufficient to meet the delivery of the planned outputs</a:t>
            </a:r>
            <a:r>
              <a:rPr lang="en-GB" sz="2000" dirty="0"/>
              <a:t>.</a:t>
            </a:r>
          </a:p>
        </p:txBody>
      </p:sp>
    </p:spTree>
    <p:extLst>
      <p:ext uri="{BB962C8B-B14F-4D97-AF65-F5344CB8AC3E}">
        <p14:creationId xmlns:p14="http://schemas.microsoft.com/office/powerpoint/2010/main" val="664936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60000"/>
          </a:schemeClr>
        </a:solidFill>
        <a:effectLst/>
      </p:bgPr>
    </p:bg>
    <p:spTree>
      <p:nvGrpSpPr>
        <p:cNvPr id="1" name=""/>
        <p:cNvGrpSpPr/>
        <p:nvPr/>
      </p:nvGrpSpPr>
      <p:grpSpPr>
        <a:xfrm>
          <a:off x="0" y="0"/>
          <a:ext cx="0" cy="0"/>
          <a:chOff x="0" y="0"/>
          <a:chExt cx="0" cy="0"/>
        </a:xfrm>
      </p:grpSpPr>
      <p:sp>
        <p:nvSpPr>
          <p:cNvPr id="7" name="Segnaposto numero diapositiva 6">
            <a:extLst>
              <a:ext uri="{FF2B5EF4-FFF2-40B4-BE49-F238E27FC236}">
                <a16:creationId xmlns:a16="http://schemas.microsoft.com/office/drawing/2014/main" id="{D30C8EBF-B6F4-48AC-BE07-0572AF4A985B}"/>
              </a:ext>
            </a:extLst>
          </p:cNvPr>
          <p:cNvSpPr>
            <a:spLocks noGrp="1"/>
          </p:cNvSpPr>
          <p:nvPr>
            <p:ph type="sldNum" sz="quarter" idx="12"/>
          </p:nvPr>
        </p:nvSpPr>
        <p:spPr/>
        <p:txBody>
          <a:bodyPr/>
          <a:lstStyle/>
          <a:p>
            <a:fld id="{1C97FF98-940A-4A06-8159-30D93523CFB8}" type="slidenum">
              <a:rPr lang="it-IT" smtClean="0"/>
              <a:pPr/>
              <a:t>5</a:t>
            </a:fld>
            <a:endParaRPr lang="it-IT" dirty="0"/>
          </a:p>
        </p:txBody>
      </p:sp>
      <p:sp>
        <p:nvSpPr>
          <p:cNvPr id="49" name="Segnaposto testo 48">
            <a:extLst>
              <a:ext uri="{FF2B5EF4-FFF2-40B4-BE49-F238E27FC236}">
                <a16:creationId xmlns:a16="http://schemas.microsoft.com/office/drawing/2014/main" id="{E67D308F-3396-418C-A4ED-E1120C6136DE}"/>
              </a:ext>
            </a:extLst>
          </p:cNvPr>
          <p:cNvSpPr>
            <a:spLocks noGrp="1"/>
          </p:cNvSpPr>
          <p:nvPr>
            <p:ph type="body" sz="quarter" idx="13"/>
          </p:nvPr>
        </p:nvSpPr>
        <p:spPr>
          <a:xfrm>
            <a:off x="271455" y="931653"/>
            <a:ext cx="11649077" cy="5011201"/>
          </a:xfrm>
        </p:spPr>
        <p:txBody>
          <a:bodyPr>
            <a:normAutofit/>
          </a:bodyPr>
          <a:lstStyle/>
          <a:p>
            <a:pPr algn="ctr"/>
            <a:r>
              <a:rPr lang="en-GB" sz="2000" b="1" dirty="0">
                <a:solidFill>
                  <a:srgbClr val="FF0000"/>
                </a:solidFill>
              </a:rPr>
              <a:t>Personnel</a:t>
            </a:r>
          </a:p>
          <a:p>
            <a:pPr algn="just"/>
            <a:r>
              <a:rPr lang="en-GB" sz="2000" dirty="0"/>
              <a:t>We have examined, in addition to the usual checks, the recruitment process as established by the Service Note 13/2021, to check if there is room for improvement of the current framework.</a:t>
            </a:r>
          </a:p>
          <a:p>
            <a:pPr algn="just"/>
            <a:r>
              <a:rPr lang="en-GB" sz="2000" dirty="0"/>
              <a:t>We issued 4 recommendations: first of all, we recommended updating the rules stated by the SN 13/2021, in order that they cover all aspects that were formerly regulated by the previous SN and not considered in the current version; furthermore, the rules for delegation of power and for the composition of the selection panel in the recruitment system should be clearly defined, and  the transparency and effectiveness of the current recruitment framework needs to be improved in some respects; in addition, there is a need to calibrate the use of consultancies and to evaluate the need for stable personnel and sustainability of expenditure, according to strategic planning. </a:t>
            </a:r>
          </a:p>
          <a:p>
            <a:pPr algn="just"/>
            <a:endParaRPr lang="en-US" sz="2000" dirty="0"/>
          </a:p>
          <a:p>
            <a:pPr algn="just"/>
            <a:endParaRPr lang="en-GB" sz="2000" dirty="0"/>
          </a:p>
        </p:txBody>
      </p:sp>
    </p:spTree>
    <p:extLst>
      <p:ext uri="{BB962C8B-B14F-4D97-AF65-F5344CB8AC3E}">
        <p14:creationId xmlns:p14="http://schemas.microsoft.com/office/powerpoint/2010/main" val="2301930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60000"/>
          </a:schemeClr>
        </a:solidFill>
        <a:effectLst/>
      </p:bgPr>
    </p:bg>
    <p:spTree>
      <p:nvGrpSpPr>
        <p:cNvPr id="1" name=""/>
        <p:cNvGrpSpPr/>
        <p:nvPr/>
      </p:nvGrpSpPr>
      <p:grpSpPr>
        <a:xfrm>
          <a:off x="0" y="0"/>
          <a:ext cx="0" cy="0"/>
          <a:chOff x="0" y="0"/>
          <a:chExt cx="0" cy="0"/>
        </a:xfrm>
      </p:grpSpPr>
      <p:sp>
        <p:nvSpPr>
          <p:cNvPr id="7" name="Segnaposto numero diapositiva 6">
            <a:extLst>
              <a:ext uri="{FF2B5EF4-FFF2-40B4-BE49-F238E27FC236}">
                <a16:creationId xmlns:a16="http://schemas.microsoft.com/office/drawing/2014/main" id="{D30C8EBF-B6F4-48AC-BE07-0572AF4A985B}"/>
              </a:ext>
            </a:extLst>
          </p:cNvPr>
          <p:cNvSpPr>
            <a:spLocks noGrp="1"/>
          </p:cNvSpPr>
          <p:nvPr>
            <p:ph type="sldNum" sz="quarter" idx="12"/>
          </p:nvPr>
        </p:nvSpPr>
        <p:spPr/>
        <p:txBody>
          <a:bodyPr/>
          <a:lstStyle/>
          <a:p>
            <a:fld id="{1C97FF98-940A-4A06-8159-30D93523CFB8}" type="slidenum">
              <a:rPr lang="it-IT" smtClean="0"/>
              <a:pPr/>
              <a:t>6</a:t>
            </a:fld>
            <a:endParaRPr lang="it-IT" dirty="0"/>
          </a:p>
        </p:txBody>
      </p:sp>
      <p:sp>
        <p:nvSpPr>
          <p:cNvPr id="49" name="Segnaposto testo 48">
            <a:extLst>
              <a:ext uri="{FF2B5EF4-FFF2-40B4-BE49-F238E27FC236}">
                <a16:creationId xmlns:a16="http://schemas.microsoft.com/office/drawing/2014/main" id="{E67D308F-3396-418C-A4ED-E1120C6136DE}"/>
              </a:ext>
            </a:extLst>
          </p:cNvPr>
          <p:cNvSpPr>
            <a:spLocks noGrp="1"/>
          </p:cNvSpPr>
          <p:nvPr>
            <p:ph type="body" sz="quarter" idx="13"/>
          </p:nvPr>
        </p:nvSpPr>
        <p:spPr>
          <a:xfrm>
            <a:off x="271455" y="816634"/>
            <a:ext cx="11649077" cy="5273615"/>
          </a:xfrm>
        </p:spPr>
        <p:txBody>
          <a:bodyPr>
            <a:noAutofit/>
          </a:bodyPr>
          <a:lstStyle/>
          <a:p>
            <a:pPr algn="ctr"/>
            <a:r>
              <a:rPr lang="en-GB" sz="2000" b="1" dirty="0">
                <a:solidFill>
                  <a:srgbClr val="FF0000"/>
                </a:solidFill>
              </a:rPr>
              <a:t>Procurement</a:t>
            </a:r>
          </a:p>
          <a:p>
            <a:pPr algn="just"/>
            <a:r>
              <a:rPr lang="en-GB" sz="1700" dirty="0"/>
              <a:t>We mainly focused on the sustainable procurement strategy, which is currently lacking.</a:t>
            </a:r>
          </a:p>
          <a:p>
            <a:pPr algn="just"/>
            <a:r>
              <a:rPr lang="en-GB" sz="1700" dirty="0"/>
              <a:t>We issued 3 recommendations and 1 suggestions aimed to improve the framework, considering the </a:t>
            </a:r>
            <a:r>
              <a:rPr lang="en-US" sz="1700" dirty="0"/>
              <a:t>twelve Sustainable Procurement Indicators (ungm.org), which are grouped under 4 Pillars (Environmental, Social, Economic, General), and encouraging its supplier to participate in the UN Global Compact principles.</a:t>
            </a:r>
          </a:p>
          <a:p>
            <a:pPr algn="ctr"/>
            <a:r>
              <a:rPr lang="en-GB" sz="2000" b="1" dirty="0">
                <a:solidFill>
                  <a:srgbClr val="FF0000"/>
                </a:solidFill>
              </a:rPr>
              <a:t>Controller</a:t>
            </a:r>
          </a:p>
          <a:p>
            <a:pPr algn="just"/>
            <a:r>
              <a:rPr lang="en-US" sz="1700" dirty="0"/>
              <a:t>The former controller retired on 31 December 2022 and the post was not covered. We were informed that, with Service Note 10/2023 approved on 18 April 2023, the tasks of the Controller office were assigned to different units. In our opinion, the office is essential in the internal control system; therefore, we have not only considered “ongoing” the last year recommendation related to the assessment of the controller office, but we have also recommended, also in line with what stated by the JIU in its report on WMO management and administration, that the function should be restored and that the correct reporting line be established, and the second line be strengthened. Management reserved the right of further evaluation.</a:t>
            </a:r>
            <a:endParaRPr lang="en-GB" sz="1700" dirty="0"/>
          </a:p>
          <a:p>
            <a:pPr algn="just"/>
            <a:endParaRPr lang="en-US" sz="1800" dirty="0"/>
          </a:p>
          <a:p>
            <a:pPr algn="just"/>
            <a:endParaRPr lang="en-GB" sz="1800" dirty="0"/>
          </a:p>
        </p:txBody>
      </p:sp>
    </p:spTree>
    <p:extLst>
      <p:ext uri="{BB962C8B-B14F-4D97-AF65-F5344CB8AC3E}">
        <p14:creationId xmlns:p14="http://schemas.microsoft.com/office/powerpoint/2010/main" val="114404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60000"/>
          </a:schemeClr>
        </a:solidFill>
        <a:effectLst/>
      </p:bgPr>
    </p:bg>
    <p:spTree>
      <p:nvGrpSpPr>
        <p:cNvPr id="1" name=""/>
        <p:cNvGrpSpPr/>
        <p:nvPr/>
      </p:nvGrpSpPr>
      <p:grpSpPr>
        <a:xfrm>
          <a:off x="0" y="0"/>
          <a:ext cx="0" cy="0"/>
          <a:chOff x="0" y="0"/>
          <a:chExt cx="0" cy="0"/>
        </a:xfrm>
      </p:grpSpPr>
      <p:sp>
        <p:nvSpPr>
          <p:cNvPr id="7" name="Segnaposto numero diapositiva 6">
            <a:extLst>
              <a:ext uri="{FF2B5EF4-FFF2-40B4-BE49-F238E27FC236}">
                <a16:creationId xmlns:a16="http://schemas.microsoft.com/office/drawing/2014/main" id="{D30C8EBF-B6F4-48AC-BE07-0572AF4A985B}"/>
              </a:ext>
            </a:extLst>
          </p:cNvPr>
          <p:cNvSpPr>
            <a:spLocks noGrp="1"/>
          </p:cNvSpPr>
          <p:nvPr>
            <p:ph type="sldNum" sz="quarter" idx="12"/>
          </p:nvPr>
        </p:nvSpPr>
        <p:spPr/>
        <p:txBody>
          <a:bodyPr/>
          <a:lstStyle/>
          <a:p>
            <a:fld id="{1C97FF98-940A-4A06-8159-30D93523CFB8}" type="slidenum">
              <a:rPr lang="it-IT" smtClean="0"/>
              <a:pPr/>
              <a:t>7</a:t>
            </a:fld>
            <a:endParaRPr lang="it-IT" dirty="0"/>
          </a:p>
        </p:txBody>
      </p:sp>
      <p:sp>
        <p:nvSpPr>
          <p:cNvPr id="49" name="Segnaposto testo 48">
            <a:extLst>
              <a:ext uri="{FF2B5EF4-FFF2-40B4-BE49-F238E27FC236}">
                <a16:creationId xmlns:a16="http://schemas.microsoft.com/office/drawing/2014/main" id="{E67D308F-3396-418C-A4ED-E1120C6136DE}"/>
              </a:ext>
            </a:extLst>
          </p:cNvPr>
          <p:cNvSpPr>
            <a:spLocks noGrp="1"/>
          </p:cNvSpPr>
          <p:nvPr>
            <p:ph type="body" sz="quarter" idx="13"/>
          </p:nvPr>
        </p:nvSpPr>
        <p:spPr>
          <a:xfrm>
            <a:off x="271455" y="931653"/>
            <a:ext cx="11649077" cy="5216105"/>
          </a:xfrm>
        </p:spPr>
        <p:txBody>
          <a:bodyPr>
            <a:normAutofit fontScale="92500" lnSpcReduction="10000"/>
          </a:bodyPr>
          <a:lstStyle/>
          <a:p>
            <a:pPr algn="ctr"/>
            <a:r>
              <a:rPr lang="en-GB" sz="2200" b="1" dirty="0">
                <a:solidFill>
                  <a:srgbClr val="FF0000"/>
                </a:solidFill>
              </a:rPr>
              <a:t>IT General Controls</a:t>
            </a:r>
          </a:p>
          <a:p>
            <a:pPr algn="just"/>
            <a:r>
              <a:rPr lang="en-GB" sz="1900" dirty="0"/>
              <a:t>We have carried out all the checks envisaged by the standards, as well as the follow-up to previous recommendations.</a:t>
            </a:r>
          </a:p>
          <a:p>
            <a:pPr algn="just"/>
            <a:r>
              <a:rPr lang="en-GB" sz="1900" dirty="0"/>
              <a:t>The evaluation of the IT Processes for Oracle E-Business Suite gave the result of “effective”.</a:t>
            </a:r>
          </a:p>
          <a:p>
            <a:pPr algn="just"/>
            <a:r>
              <a:rPr lang="en-GB" sz="1900" dirty="0"/>
              <a:t>We issued 1 recommendation, aimed to complete the access right review for all Business accounts.</a:t>
            </a:r>
          </a:p>
          <a:p>
            <a:pPr algn="ctr"/>
            <a:r>
              <a:rPr lang="en-GB" sz="2200" b="1" dirty="0">
                <a:solidFill>
                  <a:srgbClr val="FF0000"/>
                </a:solidFill>
              </a:rPr>
              <a:t>IT audit on payroll process</a:t>
            </a:r>
          </a:p>
          <a:p>
            <a:pPr algn="just"/>
            <a:r>
              <a:rPr lang="en-US" sz="1900" dirty="0"/>
              <a:t>Considering the relevance of personnel expenses (about 65% of total expenditure in 2022) and the ongoing transition to a new ERP, we audited this process in order to ensure that the governance, control and risk management processes in the payroll operations of the organization are appropriately designed and effectively functioning.</a:t>
            </a:r>
          </a:p>
          <a:p>
            <a:pPr algn="just"/>
            <a:r>
              <a:rPr lang="en-US" sz="1900" dirty="0"/>
              <a:t>We were able to assess the design and operating effectiveness of organization control over payroll process, covering the full period from 1 January to 31 December 2022. We issued 5 recommendations, aimed to improve some procedures and processes currently in place, mainly related to implement automated controls.</a:t>
            </a:r>
            <a:endParaRPr lang="en-GB" sz="1900" dirty="0"/>
          </a:p>
        </p:txBody>
      </p:sp>
    </p:spTree>
    <p:extLst>
      <p:ext uri="{BB962C8B-B14F-4D97-AF65-F5344CB8AC3E}">
        <p14:creationId xmlns:p14="http://schemas.microsoft.com/office/powerpoint/2010/main" val="500792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60000"/>
          </a:schemeClr>
        </a:solidFill>
        <a:effectLst/>
      </p:bgPr>
    </p:bg>
    <p:spTree>
      <p:nvGrpSpPr>
        <p:cNvPr id="1" name=""/>
        <p:cNvGrpSpPr/>
        <p:nvPr/>
      </p:nvGrpSpPr>
      <p:grpSpPr>
        <a:xfrm>
          <a:off x="0" y="0"/>
          <a:ext cx="0" cy="0"/>
          <a:chOff x="0" y="0"/>
          <a:chExt cx="0" cy="0"/>
        </a:xfrm>
      </p:grpSpPr>
      <p:sp>
        <p:nvSpPr>
          <p:cNvPr id="48" name="Titolo 47">
            <a:extLst>
              <a:ext uri="{FF2B5EF4-FFF2-40B4-BE49-F238E27FC236}">
                <a16:creationId xmlns:a16="http://schemas.microsoft.com/office/drawing/2014/main" id="{B6C4247D-97C3-4DAE-B394-C47B140F5DB3}"/>
              </a:ext>
            </a:extLst>
          </p:cNvPr>
          <p:cNvSpPr>
            <a:spLocks noGrp="1"/>
          </p:cNvSpPr>
          <p:nvPr>
            <p:ph type="title"/>
          </p:nvPr>
        </p:nvSpPr>
        <p:spPr>
          <a:xfrm>
            <a:off x="271455" y="939924"/>
            <a:ext cx="11649077" cy="300082"/>
          </a:xfrm>
        </p:spPr>
        <p:txBody>
          <a:bodyPr/>
          <a:lstStyle/>
          <a:p>
            <a:r>
              <a:rPr lang="en-GB" sz="2400" dirty="0"/>
              <a:t>Follow-up – Statistics</a:t>
            </a:r>
          </a:p>
        </p:txBody>
      </p:sp>
      <p:sp>
        <p:nvSpPr>
          <p:cNvPr id="7" name="Segnaposto numero diapositiva 6">
            <a:extLst>
              <a:ext uri="{FF2B5EF4-FFF2-40B4-BE49-F238E27FC236}">
                <a16:creationId xmlns:a16="http://schemas.microsoft.com/office/drawing/2014/main" id="{D30C8EBF-B6F4-48AC-BE07-0572AF4A985B}"/>
              </a:ext>
            </a:extLst>
          </p:cNvPr>
          <p:cNvSpPr>
            <a:spLocks noGrp="1"/>
          </p:cNvSpPr>
          <p:nvPr>
            <p:ph type="sldNum" sz="quarter" idx="12"/>
          </p:nvPr>
        </p:nvSpPr>
        <p:spPr/>
        <p:txBody>
          <a:bodyPr/>
          <a:lstStyle/>
          <a:p>
            <a:fld id="{1C97FF98-940A-4A06-8159-30D93523CFB8}" type="slidenum">
              <a:rPr lang="it-IT" smtClean="0"/>
              <a:pPr/>
              <a:t>8</a:t>
            </a:fld>
            <a:endParaRPr lang="it-IT" dirty="0"/>
          </a:p>
        </p:txBody>
      </p:sp>
      <p:graphicFrame>
        <p:nvGraphicFramePr>
          <p:cNvPr id="6" name="Tabella 3"/>
          <p:cNvGraphicFramePr>
            <a:graphicFrameLocks noGrp="1"/>
          </p:cNvGraphicFramePr>
          <p:nvPr>
            <p:extLst>
              <p:ext uri="{D42A27DB-BD31-4B8C-83A1-F6EECF244321}">
                <p14:modId xmlns:p14="http://schemas.microsoft.com/office/powerpoint/2010/main" val="1714404299"/>
              </p:ext>
            </p:extLst>
          </p:nvPr>
        </p:nvGraphicFramePr>
        <p:xfrm>
          <a:off x="1330872" y="1493047"/>
          <a:ext cx="9530253" cy="4579288"/>
        </p:xfrm>
        <a:graphic>
          <a:graphicData uri="http://schemas.openxmlformats.org/drawingml/2006/table">
            <a:tbl>
              <a:tblPr firstRow="1" bandRow="1">
                <a:noFill/>
                <a:tableStyleId>{5C22544A-7EE6-4342-B048-85BDC9FD1C3A}</a:tableStyleId>
              </a:tblPr>
              <a:tblGrid>
                <a:gridCol w="5641525">
                  <a:extLst>
                    <a:ext uri="{9D8B030D-6E8A-4147-A177-3AD203B41FA5}">
                      <a16:colId xmlns:a16="http://schemas.microsoft.com/office/drawing/2014/main" val="2265087706"/>
                    </a:ext>
                  </a:extLst>
                </a:gridCol>
                <a:gridCol w="1296242">
                  <a:extLst>
                    <a:ext uri="{9D8B030D-6E8A-4147-A177-3AD203B41FA5}">
                      <a16:colId xmlns:a16="http://schemas.microsoft.com/office/drawing/2014/main" val="3996167672"/>
                    </a:ext>
                  </a:extLst>
                </a:gridCol>
                <a:gridCol w="1296243">
                  <a:extLst>
                    <a:ext uri="{9D8B030D-6E8A-4147-A177-3AD203B41FA5}">
                      <a16:colId xmlns:a16="http://schemas.microsoft.com/office/drawing/2014/main" val="3370222580"/>
                    </a:ext>
                  </a:extLst>
                </a:gridCol>
                <a:gridCol w="1296243">
                  <a:extLst>
                    <a:ext uri="{9D8B030D-6E8A-4147-A177-3AD203B41FA5}">
                      <a16:colId xmlns:a16="http://schemas.microsoft.com/office/drawing/2014/main" val="94255490"/>
                    </a:ext>
                  </a:extLst>
                </a:gridCol>
              </a:tblGrid>
              <a:tr h="421025">
                <a:tc rowSpan="2">
                  <a:txBody>
                    <a:bodyPr/>
                    <a:lstStyle/>
                    <a:p>
                      <a:r>
                        <a:rPr lang="it-IT" sz="1600" dirty="0">
                          <a:latin typeface="Book Antiqua" panose="02040602050305030304" pitchFamily="18" charset="0"/>
                        </a:rPr>
                        <a:t>Report on FS</a:t>
                      </a:r>
                    </a:p>
                  </a:txBody>
                  <a:tcPr marL="121920" marR="121920" anchor="ctr">
                    <a:lnL w="28575"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it-IT" sz="1600" dirty="0">
                          <a:latin typeface="Book Antiqua" panose="02040602050305030304" pitchFamily="18" charset="0"/>
                        </a:rPr>
                        <a:t>2020</a:t>
                      </a:r>
                    </a:p>
                  </a:txBody>
                  <a:tcPr marL="121920" marR="1219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it-IT" sz="1600" dirty="0">
                          <a:latin typeface="Book Antiqua" panose="02040602050305030304" pitchFamily="18" charset="0"/>
                        </a:rPr>
                        <a:t>2021</a:t>
                      </a:r>
                    </a:p>
                  </a:txBody>
                  <a:tcPr marL="121920" marR="1219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lang="it-IT" sz="1600" dirty="0">
                          <a:latin typeface="Book Antiqua" panose="02040602050305030304" pitchFamily="18" charset="0"/>
                        </a:rPr>
                        <a:t>2022</a:t>
                      </a:r>
                    </a:p>
                  </a:txBody>
                  <a:tcPr marL="121920" marR="1219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7261395"/>
                  </a:ext>
                </a:extLst>
              </a:tr>
              <a:tr h="421025">
                <a:tc vMerge="1">
                  <a:txBody>
                    <a:bodyPr/>
                    <a:lstStyle/>
                    <a:p>
                      <a:endParaRPr lang="it-IT" dirty="0"/>
                    </a:p>
                  </a:txBody>
                  <a:tcPr/>
                </a:tc>
                <a:tc>
                  <a:txBody>
                    <a:bodyPr/>
                    <a:lstStyle/>
                    <a:p>
                      <a:pPr marL="0" algn="ctr" defTabSz="457200" rtl="0" eaLnBrk="1" latinLnBrk="0" hangingPunct="1"/>
                      <a:r>
                        <a:rPr lang="it-IT" sz="1600" kern="1200" dirty="0">
                          <a:solidFill>
                            <a:schemeClr val="bg1"/>
                          </a:solidFill>
                          <a:latin typeface="Book Antiqua" panose="02040602050305030304" pitchFamily="18" charset="0"/>
                          <a:ea typeface="+mn-ea"/>
                          <a:cs typeface="+mn-cs"/>
                        </a:rPr>
                        <a:t>Issued</a:t>
                      </a:r>
                    </a:p>
                  </a:txBody>
                  <a:tcPr marL="121920" marR="1219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53010"/>
                    </a:solidFill>
                  </a:tcPr>
                </a:tc>
                <a:tc>
                  <a:txBody>
                    <a:bodyPr/>
                    <a:lstStyle/>
                    <a:p>
                      <a:pPr marL="0" algn="ctr" defTabSz="457200" rtl="0" eaLnBrk="1" latinLnBrk="0" hangingPunct="1"/>
                      <a:r>
                        <a:rPr lang="it-IT" sz="1600" kern="1200" dirty="0">
                          <a:solidFill>
                            <a:schemeClr val="bg1"/>
                          </a:solidFill>
                          <a:latin typeface="Book Antiqua" panose="02040602050305030304" pitchFamily="18" charset="0"/>
                          <a:ea typeface="+mn-ea"/>
                          <a:cs typeface="+mn-cs"/>
                        </a:rPr>
                        <a:t>Issued</a:t>
                      </a:r>
                    </a:p>
                  </a:txBody>
                  <a:tcPr marL="121920" marR="1219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53010"/>
                    </a:solidFill>
                  </a:tcPr>
                </a:tc>
                <a:tc>
                  <a:txBody>
                    <a:bodyPr/>
                    <a:lstStyle/>
                    <a:p>
                      <a:pPr marL="0" algn="ctr" defTabSz="457200" rtl="0" eaLnBrk="1" latinLnBrk="0" hangingPunct="1"/>
                      <a:r>
                        <a:rPr lang="en-GB" sz="1600" kern="1200" noProof="0" dirty="0">
                          <a:solidFill>
                            <a:schemeClr val="bg1"/>
                          </a:solidFill>
                          <a:latin typeface="Book Antiqua" panose="02040602050305030304" pitchFamily="18" charset="0"/>
                          <a:ea typeface="+mn-ea"/>
                          <a:cs typeface="+mn-cs"/>
                        </a:rPr>
                        <a:t>Issued</a:t>
                      </a:r>
                    </a:p>
                  </a:txBody>
                  <a:tcPr marL="121920" marR="1219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53010"/>
                    </a:solidFill>
                  </a:tcPr>
                </a:tc>
                <a:extLst>
                  <a:ext uri="{0D108BD9-81ED-4DB2-BD59-A6C34878D82A}">
                    <a16:rowId xmlns:a16="http://schemas.microsoft.com/office/drawing/2014/main" val="3172707134"/>
                  </a:ext>
                </a:extLst>
              </a:tr>
              <a:tr h="541117">
                <a:tc>
                  <a:txBody>
                    <a:bodyPr/>
                    <a:lstStyle/>
                    <a:p>
                      <a:r>
                        <a:rPr lang="en-GB" sz="1600" noProof="0" dirty="0">
                          <a:latin typeface="Book Antiqua" panose="02040602050305030304" pitchFamily="18" charset="0"/>
                        </a:rPr>
                        <a:t>Recommendations</a:t>
                      </a:r>
                    </a:p>
                  </a:txBody>
                  <a:tcPr marL="121920" marR="121920" anchor="ctr">
                    <a:lnL w="28575"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it-IT" sz="1600" dirty="0">
                          <a:latin typeface="Book Antiqua" panose="02040602050305030304" pitchFamily="18" charset="0"/>
                        </a:rPr>
                        <a:t>21</a:t>
                      </a:r>
                    </a:p>
                  </a:txBody>
                  <a:tcPr marL="121920" marR="1219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it-IT" sz="1600" dirty="0">
                          <a:latin typeface="Book Antiqua" panose="02040602050305030304" pitchFamily="18" charset="0"/>
                        </a:rPr>
                        <a:t>30</a:t>
                      </a:r>
                    </a:p>
                  </a:txBody>
                  <a:tcPr marL="121920" marR="1219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5E0B4"/>
                    </a:solidFill>
                  </a:tcPr>
                </a:tc>
                <a:tc>
                  <a:txBody>
                    <a:bodyPr/>
                    <a:lstStyle/>
                    <a:p>
                      <a:pPr algn="ctr"/>
                      <a:r>
                        <a:rPr lang="it-IT" sz="1600" dirty="0">
                          <a:latin typeface="Book Antiqua" panose="02040602050305030304" pitchFamily="18" charset="0"/>
                        </a:rPr>
                        <a:t>23</a:t>
                      </a:r>
                    </a:p>
                  </a:txBody>
                  <a:tcPr marL="121920" marR="1219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3704192510"/>
                  </a:ext>
                </a:extLst>
              </a:tr>
              <a:tr h="541117">
                <a:tc>
                  <a:txBody>
                    <a:bodyPr/>
                    <a:lstStyle/>
                    <a:p>
                      <a:r>
                        <a:rPr lang="en-GB" sz="1600" noProof="0" dirty="0">
                          <a:latin typeface="Book Antiqua" panose="02040602050305030304" pitchFamily="18" charset="0"/>
                        </a:rPr>
                        <a:t>Suggestions</a:t>
                      </a:r>
                    </a:p>
                  </a:txBody>
                  <a:tcPr marL="121920" marR="121920" anchor="ctr">
                    <a:lnL w="28575"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it-IT" sz="1600" dirty="0">
                          <a:latin typeface="Book Antiqua" panose="02040602050305030304" pitchFamily="18" charset="0"/>
                        </a:rPr>
                        <a:t>0</a:t>
                      </a:r>
                    </a:p>
                  </a:txBody>
                  <a:tcPr marL="121920" marR="1219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it-IT" sz="1600" dirty="0">
                          <a:latin typeface="Book Antiqua" panose="02040602050305030304" pitchFamily="18" charset="0"/>
                        </a:rPr>
                        <a:t>1</a:t>
                      </a:r>
                    </a:p>
                  </a:txBody>
                  <a:tcPr marL="121920" marR="1219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lang="it-IT" sz="1600" dirty="0">
                          <a:latin typeface="Book Antiqua" panose="02040602050305030304" pitchFamily="18" charset="0"/>
                        </a:rPr>
                        <a:t>1</a:t>
                      </a:r>
                    </a:p>
                  </a:txBody>
                  <a:tcPr marL="121920" marR="1219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3692034143"/>
                  </a:ext>
                </a:extLst>
              </a:tr>
              <a:tr h="332608">
                <a:tc gridSpan="4">
                  <a:txBody>
                    <a:bodyPr/>
                    <a:lstStyle/>
                    <a:p>
                      <a:endParaRPr lang="it-IT" sz="500" b="1" dirty="0">
                        <a:latin typeface="Book Antiqua" panose="02040602050305030304" pitchFamily="18" charset="0"/>
                      </a:endParaRPr>
                    </a:p>
                  </a:txBody>
                  <a:tcPr marL="121920" marR="121920" anchor="ctr">
                    <a:lnL w="28575"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it-IT" sz="1600" b="1" dirty="0">
                        <a:latin typeface="Book Antiqua" panose="02040602050305030304" pitchFamily="18" charset="0"/>
                      </a:endParaRPr>
                    </a:p>
                  </a:txBody>
                  <a:tcPr marL="121920" marR="1219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6350"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c hMerge="1">
                  <a:txBody>
                    <a:bodyPr/>
                    <a:lstStyle/>
                    <a:p>
                      <a:pPr algn="ctr"/>
                      <a:endParaRPr lang="it-IT" sz="1600" b="1" dirty="0">
                        <a:latin typeface="Book Antiqua" panose="02040602050305030304" pitchFamily="18" charset="0"/>
                      </a:endParaRPr>
                    </a:p>
                  </a:txBody>
                  <a:tcPr marL="121920" marR="1219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80599">
                <a:tc gridSpan="2">
                  <a:txBody>
                    <a:bodyPr/>
                    <a:lstStyle/>
                    <a:p>
                      <a:r>
                        <a:rPr lang="it-IT" sz="1600" b="1" dirty="0">
                          <a:solidFill>
                            <a:srgbClr val="FFFF00"/>
                          </a:solidFill>
                          <a:latin typeface="Book Antiqua" panose="02040602050305030304" pitchFamily="18" charset="0"/>
                        </a:rPr>
                        <a:t>TOTALS</a:t>
                      </a:r>
                    </a:p>
                  </a:txBody>
                  <a:tcPr marL="121920" marR="121920" anchor="ctr">
                    <a:lnL w="28575"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hMerge="1">
                  <a:txBody>
                    <a:bodyPr/>
                    <a:lstStyle/>
                    <a:p>
                      <a:pPr algn="ctr"/>
                      <a:endParaRPr lang="it-IT" sz="1600" b="1" dirty="0">
                        <a:latin typeface="Book Antiqua" panose="02040602050305030304" pitchFamily="18" charset="0"/>
                      </a:endParaRPr>
                    </a:p>
                  </a:txBody>
                  <a:tcPr marL="121920" marR="1219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it-IT" sz="1600" b="1" dirty="0">
                          <a:solidFill>
                            <a:srgbClr val="FFFF00"/>
                          </a:solidFill>
                          <a:latin typeface="Book Antiqua" panose="02040602050305030304" pitchFamily="18" charset="0"/>
                        </a:rPr>
                        <a:t>ISSUED</a:t>
                      </a:r>
                    </a:p>
                  </a:txBody>
                  <a:tcPr marL="121920" marR="1219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marL="0" marR="0" lvl="0" indent="0" algn="ctr" defTabSz="557241" rtl="0" eaLnBrk="1" fontAlgn="auto" latinLnBrk="0" hangingPunct="1">
                        <a:lnSpc>
                          <a:spcPct val="100000"/>
                        </a:lnSpc>
                        <a:spcBef>
                          <a:spcPts val="0"/>
                        </a:spcBef>
                        <a:spcAft>
                          <a:spcPts val="0"/>
                        </a:spcAft>
                        <a:buClrTx/>
                        <a:buSzTx/>
                        <a:buFontTx/>
                        <a:buNone/>
                        <a:tabLst/>
                        <a:defRPr/>
                      </a:pPr>
                      <a:r>
                        <a:rPr lang="it-IT" sz="1600" b="1" dirty="0">
                          <a:solidFill>
                            <a:srgbClr val="FFFF00"/>
                          </a:solidFill>
                          <a:latin typeface="Book Antiqua" panose="02040602050305030304" pitchFamily="18" charset="0"/>
                        </a:rPr>
                        <a:t>CLOSED</a:t>
                      </a:r>
                    </a:p>
                  </a:txBody>
                  <a:tcPr marL="121920" marR="1219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extLst>
                  <a:ext uri="{0D108BD9-81ED-4DB2-BD59-A6C34878D82A}">
                    <a16:rowId xmlns:a16="http://schemas.microsoft.com/office/drawing/2014/main" val="3849700682"/>
                  </a:ext>
                </a:extLst>
              </a:tr>
              <a:tr h="580599">
                <a:tc gridSpan="2">
                  <a:txBody>
                    <a:bodyPr/>
                    <a:lstStyle/>
                    <a:p>
                      <a:r>
                        <a:rPr lang="en-GB" sz="1600" noProof="0" dirty="0">
                          <a:latin typeface="Book Antiqua" panose="02040602050305030304" pitchFamily="18" charset="0"/>
                        </a:rPr>
                        <a:t>Recommendations of previous years (2020-2021)</a:t>
                      </a:r>
                    </a:p>
                  </a:txBody>
                  <a:tcPr marL="121920" marR="121920" anchor="ctr">
                    <a:lnL w="28575"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hMerge="1">
                  <a:txBody>
                    <a:bodyPr/>
                    <a:lstStyle/>
                    <a:p>
                      <a:pPr algn="ctr"/>
                      <a:endParaRPr lang="it-IT" sz="1600" dirty="0">
                        <a:latin typeface="Book Antiqua" panose="02040602050305030304" pitchFamily="18" charset="0"/>
                      </a:endParaRPr>
                    </a:p>
                  </a:txBody>
                  <a:tcPr marL="121920" marR="1219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it-IT" sz="1600" dirty="0">
                          <a:latin typeface="Book Antiqua" panose="02040602050305030304" pitchFamily="18" charset="0"/>
                        </a:rPr>
                        <a:t>51</a:t>
                      </a:r>
                    </a:p>
                  </a:txBody>
                  <a:tcPr marL="121920" marR="1219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lang="it-IT" sz="1600" dirty="0">
                          <a:latin typeface="Book Antiqua" panose="02040602050305030304" pitchFamily="18" charset="0"/>
                        </a:rPr>
                        <a:t>40</a:t>
                      </a:r>
                    </a:p>
                  </a:txBody>
                  <a:tcPr marL="121920" marR="1219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2533114249"/>
                  </a:ext>
                </a:extLst>
              </a:tr>
              <a:tr h="580599">
                <a:tc gridSpan="2">
                  <a:txBody>
                    <a:bodyPr/>
                    <a:lstStyle/>
                    <a:p>
                      <a:r>
                        <a:rPr lang="en-GB" sz="1600" noProof="0" dirty="0">
                          <a:latin typeface="Book Antiqua" panose="02040602050305030304" pitchFamily="18" charset="0"/>
                        </a:rPr>
                        <a:t>Suggestions of previous years (2020-2021)</a:t>
                      </a:r>
                    </a:p>
                  </a:txBody>
                  <a:tcPr marL="121920" marR="121920" anchor="ctr">
                    <a:lnL w="28575"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a:endParaRPr lang="it-IT" sz="1600" dirty="0">
                        <a:latin typeface="Book Antiqua" panose="02040602050305030304" pitchFamily="18" charset="0"/>
                      </a:endParaRPr>
                    </a:p>
                  </a:txBody>
                  <a:tcPr marL="121920" marR="1219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it-IT" sz="1600" dirty="0">
                          <a:latin typeface="Book Antiqua" panose="02040602050305030304" pitchFamily="18" charset="0"/>
                        </a:rPr>
                        <a:t>1</a:t>
                      </a:r>
                    </a:p>
                  </a:txBody>
                  <a:tcPr marL="121920" marR="1219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it-IT" sz="1600" dirty="0">
                          <a:latin typeface="Book Antiqua" panose="02040602050305030304" pitchFamily="18" charset="0"/>
                        </a:rPr>
                        <a:t>1</a:t>
                      </a:r>
                    </a:p>
                  </a:txBody>
                  <a:tcPr marL="121920" marR="1219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573661878"/>
                  </a:ext>
                </a:extLst>
              </a:tr>
              <a:tr h="580599">
                <a:tc gridSpan="2">
                  <a:txBody>
                    <a:bodyPr/>
                    <a:lstStyle/>
                    <a:p>
                      <a:r>
                        <a:rPr lang="en-GB" sz="1600" noProof="0" dirty="0">
                          <a:latin typeface="Book Antiqua" panose="02040602050305030304" pitchFamily="18" charset="0"/>
                        </a:rPr>
                        <a:t>Recommendations issued by the SFAO (still pending at the beginning of our mandate)</a:t>
                      </a:r>
                    </a:p>
                  </a:txBody>
                  <a:tcPr marL="121920" marR="121920" anchor="ctr">
                    <a:lnL w="28575"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hMerge="1">
                  <a:txBody>
                    <a:bodyPr/>
                    <a:lstStyle/>
                    <a:p>
                      <a:pPr algn="ctr"/>
                      <a:endParaRPr lang="it-IT" sz="1600" dirty="0">
                        <a:latin typeface="Book Antiqua" panose="02040602050305030304" pitchFamily="18" charset="0"/>
                      </a:endParaRPr>
                    </a:p>
                  </a:txBody>
                  <a:tcPr marL="121920" marR="1219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it-IT" sz="1600" dirty="0">
                          <a:latin typeface="Book Antiqua" panose="02040602050305030304" pitchFamily="18" charset="0"/>
                        </a:rPr>
                        <a:t>12</a:t>
                      </a:r>
                    </a:p>
                  </a:txBody>
                  <a:tcPr marL="121920" marR="1219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lang="it-IT" sz="1600" dirty="0">
                          <a:latin typeface="Book Antiqua" panose="02040602050305030304" pitchFamily="18" charset="0"/>
                        </a:rPr>
                        <a:t>10</a:t>
                      </a:r>
                    </a:p>
                  </a:txBody>
                  <a:tcPr marL="121920" marR="1219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4053395535"/>
                  </a:ext>
                </a:extLst>
              </a:tr>
            </a:tbl>
          </a:graphicData>
        </a:graphic>
      </p:graphicFrame>
    </p:spTree>
    <p:extLst>
      <p:ext uri="{BB962C8B-B14F-4D97-AF65-F5344CB8AC3E}">
        <p14:creationId xmlns:p14="http://schemas.microsoft.com/office/powerpoint/2010/main" val="897386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60000"/>
          </a:schemeClr>
        </a:solidFill>
        <a:effectLst/>
      </p:bgPr>
    </p:bg>
    <p:spTree>
      <p:nvGrpSpPr>
        <p:cNvPr id="1" name=""/>
        <p:cNvGrpSpPr/>
        <p:nvPr/>
      </p:nvGrpSpPr>
      <p:grpSpPr>
        <a:xfrm>
          <a:off x="0" y="0"/>
          <a:ext cx="0" cy="0"/>
          <a:chOff x="0" y="0"/>
          <a:chExt cx="0" cy="0"/>
        </a:xfrm>
      </p:grpSpPr>
      <p:sp>
        <p:nvSpPr>
          <p:cNvPr id="48" name="Titolo 47">
            <a:extLst>
              <a:ext uri="{FF2B5EF4-FFF2-40B4-BE49-F238E27FC236}">
                <a16:creationId xmlns:a16="http://schemas.microsoft.com/office/drawing/2014/main" id="{B6C4247D-97C3-4DAE-B394-C47B140F5DB3}"/>
              </a:ext>
            </a:extLst>
          </p:cNvPr>
          <p:cNvSpPr>
            <a:spLocks noGrp="1"/>
          </p:cNvSpPr>
          <p:nvPr>
            <p:ph type="title"/>
          </p:nvPr>
        </p:nvSpPr>
        <p:spPr/>
        <p:txBody>
          <a:bodyPr/>
          <a:lstStyle/>
          <a:p>
            <a:pPr marL="457200" indent="-457200">
              <a:buFont typeface="+mj-lt"/>
              <a:buAutoNum type="arabicPeriod" startAt="2"/>
            </a:pPr>
            <a:r>
              <a:rPr lang="en-GB" sz="2400" dirty="0"/>
              <a:t>Performance audit report on cybersecurity: main findings</a:t>
            </a:r>
          </a:p>
        </p:txBody>
      </p:sp>
      <p:sp>
        <p:nvSpPr>
          <p:cNvPr id="7" name="Segnaposto numero diapositiva 6">
            <a:extLst>
              <a:ext uri="{FF2B5EF4-FFF2-40B4-BE49-F238E27FC236}">
                <a16:creationId xmlns:a16="http://schemas.microsoft.com/office/drawing/2014/main" id="{D30C8EBF-B6F4-48AC-BE07-0572AF4A985B}"/>
              </a:ext>
            </a:extLst>
          </p:cNvPr>
          <p:cNvSpPr>
            <a:spLocks noGrp="1"/>
          </p:cNvSpPr>
          <p:nvPr>
            <p:ph type="sldNum" sz="quarter" idx="12"/>
          </p:nvPr>
        </p:nvSpPr>
        <p:spPr/>
        <p:txBody>
          <a:bodyPr/>
          <a:lstStyle/>
          <a:p>
            <a:fld id="{1C97FF98-940A-4A06-8159-30D93523CFB8}" type="slidenum">
              <a:rPr lang="it-IT" smtClean="0"/>
              <a:pPr/>
              <a:t>9</a:t>
            </a:fld>
            <a:endParaRPr lang="it-IT" dirty="0"/>
          </a:p>
        </p:txBody>
      </p:sp>
      <p:sp>
        <p:nvSpPr>
          <p:cNvPr id="49" name="Segnaposto testo 48">
            <a:extLst>
              <a:ext uri="{FF2B5EF4-FFF2-40B4-BE49-F238E27FC236}">
                <a16:creationId xmlns:a16="http://schemas.microsoft.com/office/drawing/2014/main" id="{E67D308F-3396-418C-A4ED-E1120C6136DE}"/>
              </a:ext>
            </a:extLst>
          </p:cNvPr>
          <p:cNvSpPr>
            <a:spLocks noGrp="1"/>
          </p:cNvSpPr>
          <p:nvPr>
            <p:ph type="body" sz="quarter" idx="13"/>
          </p:nvPr>
        </p:nvSpPr>
        <p:spPr>
          <a:xfrm>
            <a:off x="271455" y="1712511"/>
            <a:ext cx="11649077" cy="4167081"/>
          </a:xfrm>
        </p:spPr>
        <p:txBody>
          <a:bodyPr>
            <a:normAutofit/>
          </a:bodyPr>
          <a:lstStyle/>
          <a:p>
            <a:pPr algn="just"/>
            <a:r>
              <a:rPr lang="en-GB" sz="2000" dirty="0"/>
              <a:t>The purpose of this audit was to assess if the cybersecurity at WMO is managed effectively and efficiently, and if it is compliant with international framework NIST.</a:t>
            </a:r>
          </a:p>
          <a:p>
            <a:pPr algn="just"/>
            <a:r>
              <a:rPr lang="en-GB" sz="2000" dirty="0"/>
              <a:t>We audited not only the current framework, but also the action plan undertaken by the Management (the new CIO and CISO), taking into account that many needed measures have already been identified, but still need to be implemented, and that the organisation, when started its evaluation, gave itself a deadline of about three years to reach a level of full efficiency on the cybersecurity front. For this reason, it will certainly be necessary to conduct a new and more in-depth audit at the end of this period, to verify the actual improvements achieved.</a:t>
            </a:r>
          </a:p>
        </p:txBody>
      </p:sp>
    </p:spTree>
    <p:extLst>
      <p:ext uri="{BB962C8B-B14F-4D97-AF65-F5344CB8AC3E}">
        <p14:creationId xmlns:p14="http://schemas.microsoft.com/office/powerpoint/2010/main" val="533263762"/>
      </p:ext>
    </p:extLst>
  </p:cSld>
  <p:clrMapOvr>
    <a:masterClrMapping/>
  </p:clrMapOvr>
</p:sld>
</file>

<file path=ppt/theme/theme1.xml><?xml version="1.0" encoding="utf-8"?>
<a:theme xmlns:a="http://schemas.openxmlformats.org/drawingml/2006/main" name="TemaCd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bg1"/>
        </a:solidFill>
        <a:ln>
          <a:noFill/>
        </a:ln>
      </a:spPr>
      <a:bodyPr vert="horz" wrap="square" lIns="91440" tIns="45721" rIns="91440" bIns="45721" rtlCol="0" anchor="ctr">
        <a:noAutofit/>
      </a:bodyPr>
      <a:lstStyle>
        <a:defPPr>
          <a:defRPr sz="1500" dirty="0">
            <a:solidFill>
              <a:srgbClr val="A92A1A"/>
            </a:solidFill>
            <a:latin typeface="Myriad Pro" panose="020B0503030403020204" pitchFamily="34" charset="0"/>
          </a:defRPr>
        </a:defPPr>
      </a:lstStyle>
    </a:txDef>
  </a:objectDefaults>
  <a:extraClrSchemeLst/>
  <a:extLst>
    <a:ext uri="{05A4C25C-085E-4340-85A3-A5531E510DB2}">
      <thm15:themeFamily xmlns:thm15="http://schemas.microsoft.com/office/thememl/2012/main" name="TemaCdc" id="{A921F758-B88F-4CF7-B0EB-A581D0EB4DBE}" vid="{9080D9CD-EDE6-41E4-BD77-3D49672C4364}"/>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FCAF269140A5543AF3A8CC154D7AACB" ma:contentTypeVersion="" ma:contentTypeDescription="Create a new document." ma:contentTypeScope="" ma:versionID="cf92dc3f59cd5d365ad3a7b1bd9d15d6">
  <xsd:schema xmlns:xsd="http://www.w3.org/2001/XMLSchema" xmlns:xs="http://www.w3.org/2001/XMLSchema" xmlns:p="http://schemas.microsoft.com/office/2006/metadata/properties" xmlns:ns2="ee524a4b-706c-4f01-afc3-358812d8a041" targetNamespace="http://schemas.microsoft.com/office/2006/metadata/properties" ma:root="true" ma:fieldsID="a1594fc56ff0ef5eb7db85bf8363c850" ns2:_="">
    <xsd:import namespace="ee524a4b-706c-4f01-afc3-358812d8a04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524a4b-706c-4f01-afc3-358812d8a04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13D7AFE-14AB-4634-A6CD-3301D13D8C54}"/>
</file>

<file path=customXml/itemProps2.xml><?xml version="1.0" encoding="utf-8"?>
<ds:datastoreItem xmlns:ds="http://schemas.openxmlformats.org/officeDocument/2006/customXml" ds:itemID="{88F2A7CD-B86D-4F29-ABAB-51A24BA1CA54}"/>
</file>

<file path=customXml/itemProps3.xml><?xml version="1.0" encoding="utf-8"?>
<ds:datastoreItem xmlns:ds="http://schemas.openxmlformats.org/officeDocument/2006/customXml" ds:itemID="{22E4E2CE-1B2C-45B6-ACE2-966C9949000A}"/>
</file>

<file path=docProps/app.xml><?xml version="1.0" encoding="utf-8"?>
<Properties xmlns="http://schemas.openxmlformats.org/officeDocument/2006/extended-properties" xmlns:vt="http://schemas.openxmlformats.org/officeDocument/2006/docPropsVTypes">
  <Template/>
  <TotalTime>600</TotalTime>
  <Words>1234</Words>
  <Application>Microsoft Office PowerPoint</Application>
  <PresentationFormat>Widescreen</PresentationFormat>
  <Paragraphs>85</Paragraphs>
  <Slides>11</Slides>
  <Notes>1</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11</vt:i4>
      </vt:variant>
    </vt:vector>
  </HeadingPairs>
  <TitlesOfParts>
    <vt:vector size="15" baseType="lpstr">
      <vt:lpstr>Book Antiqua</vt:lpstr>
      <vt:lpstr>Arial</vt:lpstr>
      <vt:lpstr>Calibri</vt:lpstr>
      <vt:lpstr>TemaCdc</vt:lpstr>
      <vt:lpstr>Presentation to World Meteorological Congress</vt:lpstr>
      <vt:lpstr>Presentation of the reports</vt:lpstr>
      <vt:lpstr>The financial audit report: main findings</vt:lpstr>
      <vt:lpstr>Presentazione standard di PowerPoint</vt:lpstr>
      <vt:lpstr>Presentazione standard di PowerPoint</vt:lpstr>
      <vt:lpstr>Presentazione standard di PowerPoint</vt:lpstr>
      <vt:lpstr>Presentazione standard di PowerPoint</vt:lpstr>
      <vt:lpstr>Follow-up – Statistics</vt:lpstr>
      <vt:lpstr>Performance audit report on cybersecurity: main findings</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Titolo presentazione</dc:title>
  <dc:creator>Mancinelli Carlo</dc:creator>
  <cp:lastModifiedBy>Mancinelli Carlo</cp:lastModifiedBy>
  <cp:revision>71</cp:revision>
  <cp:lastPrinted>2019-06-01T23:26:02Z</cp:lastPrinted>
  <dcterms:created xsi:type="dcterms:W3CDTF">2014-07-01T08:47:01Z</dcterms:created>
  <dcterms:modified xsi:type="dcterms:W3CDTF">2023-05-25T13:39:12Z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0x0101001FCAF269140A5543AF3A8CC154D7AACB</vt:lpwstr>
  </property>
</Properties>
</file>